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56" r:id="rId5"/>
    <p:sldId id="257" r:id="rId6"/>
    <p:sldId id="267" r:id="rId7"/>
    <p:sldId id="258" r:id="rId8"/>
    <p:sldId id="261" r:id="rId9"/>
    <p:sldId id="259" r:id="rId10"/>
    <p:sldId id="262" r:id="rId11"/>
    <p:sldId id="264" r:id="rId12"/>
    <p:sldId id="265" r:id="rId13"/>
    <p:sldId id="263"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D9F97DE-D27B-46F3-BAF8-751DDC9231C5}" type="datetimeFigureOut">
              <a:rPr lang="en-US" smtClean="0"/>
              <a:pPr/>
              <a:t>8/13/2013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E42D831-0003-48C4-AF39-05C3244F44D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9F97DE-D27B-46F3-BAF8-751DDC9231C5}" type="datetimeFigureOut">
              <a:rPr lang="en-US" smtClean="0"/>
              <a:pPr/>
              <a:t>8/13/2013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42D831-0003-48C4-AF39-05C3244F44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9F97DE-D27B-46F3-BAF8-751DDC9231C5}" type="datetimeFigureOut">
              <a:rPr lang="en-US" smtClean="0"/>
              <a:pPr/>
              <a:t>8/13/2013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42D831-0003-48C4-AF39-05C3244F44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D9F97DE-D27B-46F3-BAF8-751DDC9231C5}" type="datetimeFigureOut">
              <a:rPr lang="en-US" smtClean="0"/>
              <a:pPr/>
              <a:t>8/13/2013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42D831-0003-48C4-AF39-05C3244F44D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D9F97DE-D27B-46F3-BAF8-751DDC9231C5}" type="datetimeFigureOut">
              <a:rPr lang="en-US" smtClean="0"/>
              <a:pPr/>
              <a:t>8/13/2013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E42D831-0003-48C4-AF39-05C3244F44D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D9F97DE-D27B-46F3-BAF8-751DDC9231C5}" type="datetimeFigureOut">
              <a:rPr lang="en-US" smtClean="0"/>
              <a:pPr/>
              <a:t>8/13/2013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42D831-0003-48C4-AF39-05C3244F44D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D9F97DE-D27B-46F3-BAF8-751DDC9231C5}" type="datetimeFigureOut">
              <a:rPr lang="en-US" smtClean="0"/>
              <a:pPr/>
              <a:t>8/13/2013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E42D831-0003-48C4-AF39-05C3244F44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D9F97DE-D27B-46F3-BAF8-751DDC9231C5}" type="datetimeFigureOut">
              <a:rPr lang="en-US" smtClean="0"/>
              <a:pPr/>
              <a:t>8/13/2013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E42D831-0003-48C4-AF39-05C3244F44D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D9F97DE-D27B-46F3-BAF8-751DDC9231C5}" type="datetimeFigureOut">
              <a:rPr lang="en-US" smtClean="0"/>
              <a:pPr/>
              <a:t>8/13/2013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E42D831-0003-48C4-AF39-05C3244F44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D9F97DE-D27B-46F3-BAF8-751DDC9231C5}" type="datetimeFigureOut">
              <a:rPr lang="en-US" smtClean="0"/>
              <a:pPr/>
              <a:t>8/13/2013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E42D831-0003-48C4-AF39-05C3244F44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D9F97DE-D27B-46F3-BAF8-751DDC9231C5}" type="datetimeFigureOut">
              <a:rPr lang="en-US" smtClean="0"/>
              <a:pPr/>
              <a:t>8/13/2013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E42D831-0003-48C4-AF39-05C3244F44D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D9F97DE-D27B-46F3-BAF8-751DDC9231C5}" type="datetimeFigureOut">
              <a:rPr lang="en-US" smtClean="0"/>
              <a:pPr/>
              <a:t>8/13/2013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E42D831-0003-48C4-AF39-05C3244F44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Missouri Compromise</a:t>
            </a:r>
            <a:endParaRPr lang="en-US" dirty="0"/>
          </a:p>
        </p:txBody>
      </p:sp>
      <p:pic>
        <p:nvPicPr>
          <p:cNvPr id="4" name="Content Placeholder 3" descr="Missouri Compromise.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600200"/>
            <a:ext cx="8534400" cy="4724400"/>
          </a:xfrm>
        </p:spPr>
      </p:pic>
    </p:spTree>
    <p:extLst>
      <p:ext uri="{BB962C8B-B14F-4D97-AF65-F5344CB8AC3E}">
        <p14:creationId xmlns:p14="http://schemas.microsoft.com/office/powerpoint/2010/main" val="1405374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Election of Abraham Lincoln (1860)</a:t>
            </a:r>
          </a:p>
          <a:p>
            <a:pPr lvl="1"/>
            <a:r>
              <a:rPr lang="en-US" dirty="0" smtClean="0"/>
              <a:t>Northern Republican (Illinois)</a:t>
            </a:r>
          </a:p>
          <a:p>
            <a:pPr lvl="1"/>
            <a:r>
              <a:rPr lang="en-US" dirty="0" smtClean="0"/>
              <a:t>Opponent of Slavery</a:t>
            </a:r>
          </a:p>
          <a:p>
            <a:pPr lvl="1"/>
            <a:endParaRPr lang="en-US" dirty="0" smtClean="0"/>
          </a:p>
          <a:p>
            <a:r>
              <a:rPr lang="en-US" dirty="0" smtClean="0"/>
              <a:t>January 1861</a:t>
            </a:r>
          </a:p>
          <a:p>
            <a:pPr lvl="1"/>
            <a:r>
              <a:rPr lang="en-US" dirty="0" smtClean="0"/>
              <a:t>South Carolina, seeing the election as a threat to their way of life, votes to secede from the Union</a:t>
            </a:r>
          </a:p>
          <a:p>
            <a:pPr lvl="2"/>
            <a:r>
              <a:rPr lang="en-US" dirty="0" smtClean="0"/>
              <a:t>Led to the secession of six more states:</a:t>
            </a:r>
          </a:p>
          <a:p>
            <a:pPr lvl="3"/>
            <a:r>
              <a:rPr lang="en-US" dirty="0" smtClean="0"/>
              <a:t>Mississippi, Florida, Alabama, Georgia, Louisiana, and Texas</a:t>
            </a:r>
          </a:p>
          <a:p>
            <a:pPr lvl="2"/>
            <a:r>
              <a:rPr lang="en-US" dirty="0" smtClean="0"/>
              <a:t>Virginia, Arkansas, Tennessee, and North Carolina threatened to follow</a:t>
            </a:r>
          </a:p>
          <a:p>
            <a:endParaRPr lang="en-US" dirty="0" smtClean="0"/>
          </a:p>
          <a:p>
            <a:pPr>
              <a:buNone/>
            </a:pPr>
            <a:endParaRPr lang="en-US" dirty="0" smtClean="0"/>
          </a:p>
          <a:p>
            <a:pPr>
              <a:buNone/>
            </a:pPr>
            <a:endParaRPr lang="en-US" dirty="0" smtClean="0"/>
          </a:p>
        </p:txBody>
      </p:sp>
      <p:sp>
        <p:nvSpPr>
          <p:cNvPr id="3" name="Title 2"/>
          <p:cNvSpPr>
            <a:spLocks noGrp="1"/>
          </p:cNvSpPr>
          <p:nvPr>
            <p:ph type="title"/>
          </p:nvPr>
        </p:nvSpPr>
        <p:spPr/>
        <p:txBody>
          <a:bodyPr/>
          <a:lstStyle/>
          <a:p>
            <a:r>
              <a:rPr lang="en-US" dirty="0" smtClean="0"/>
              <a:t>Tensions Heat Up</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new president said he had no plans to end slavery in the southern states where it already existed</a:t>
            </a:r>
          </a:p>
          <a:p>
            <a:pPr>
              <a:buNone/>
            </a:pPr>
            <a:endParaRPr lang="en-US" dirty="0" smtClean="0"/>
          </a:p>
          <a:p>
            <a:pPr>
              <a:buNone/>
            </a:pPr>
            <a:endParaRPr lang="en-US" dirty="0" smtClean="0"/>
          </a:p>
          <a:p>
            <a:r>
              <a:rPr lang="en-US" dirty="0" smtClean="0"/>
              <a:t>Would not, however, accept secession. </a:t>
            </a:r>
          </a:p>
          <a:p>
            <a:pPr>
              <a:buNone/>
            </a:pPr>
            <a:endParaRPr lang="en-US" dirty="0" smtClean="0"/>
          </a:p>
          <a:p>
            <a:pPr>
              <a:buNone/>
            </a:pPr>
            <a:endParaRPr lang="en-US" dirty="0" smtClean="0"/>
          </a:p>
          <a:p>
            <a:r>
              <a:rPr lang="en-US" dirty="0" smtClean="0"/>
              <a:t>Hoped to solve the national crisis without warfare.</a:t>
            </a:r>
            <a:endParaRPr lang="en-US" dirty="0"/>
          </a:p>
        </p:txBody>
      </p:sp>
      <p:sp>
        <p:nvSpPr>
          <p:cNvPr id="3" name="Title 2"/>
          <p:cNvSpPr>
            <a:spLocks noGrp="1"/>
          </p:cNvSpPr>
          <p:nvPr>
            <p:ph type="title"/>
          </p:nvPr>
        </p:nvSpPr>
        <p:spPr/>
        <p:txBody>
          <a:bodyPr/>
          <a:lstStyle/>
          <a:p>
            <a:r>
              <a:rPr lang="en-US" dirty="0" smtClean="0"/>
              <a:t>Lincoln’s Inauguration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981200"/>
            <a:ext cx="4495800" cy="4525963"/>
          </a:xfrm>
        </p:spPr>
        <p:txBody>
          <a:bodyPr>
            <a:normAutofit/>
          </a:bodyPr>
          <a:lstStyle/>
          <a:p>
            <a:pPr>
              <a:buNone/>
            </a:pPr>
            <a:r>
              <a:rPr lang="en-US" dirty="0" smtClean="0"/>
              <a:t>“America will never be destroyed from the outside. If we falter and lose our freedoms, it will be because we destroyed ourselves.”</a:t>
            </a:r>
            <a:endParaRPr lang="en-US" dirty="0"/>
          </a:p>
        </p:txBody>
      </p:sp>
      <p:pic>
        <p:nvPicPr>
          <p:cNvPr id="4" name="Picture 3" descr="Lincoln.jpg"/>
          <p:cNvPicPr>
            <a:picLocks noChangeAspect="1"/>
          </p:cNvPicPr>
          <p:nvPr/>
        </p:nvPicPr>
        <p:blipFill>
          <a:blip r:embed="rId2" cstate="print"/>
          <a:stretch>
            <a:fillRect/>
          </a:stretch>
        </p:blipFill>
        <p:spPr>
          <a:xfrm>
            <a:off x="4648200" y="152400"/>
            <a:ext cx="4342500" cy="24511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Lincoln orders supplies to be send to Fort Sumter</a:t>
            </a:r>
          </a:p>
          <a:p>
            <a:pPr lvl="1"/>
            <a:r>
              <a:rPr lang="en-US" dirty="0" smtClean="0"/>
              <a:t>Federal fort in the Confederate States</a:t>
            </a:r>
          </a:p>
          <a:p>
            <a:pPr lvl="1"/>
            <a:r>
              <a:rPr lang="en-US" dirty="0" smtClean="0"/>
              <a:t>Alerted South Carolina in advance to avoid fighting</a:t>
            </a:r>
          </a:p>
          <a:p>
            <a:pPr lvl="1">
              <a:buNone/>
            </a:pPr>
            <a:endParaRPr lang="en-US" dirty="0" smtClean="0"/>
          </a:p>
          <a:p>
            <a:r>
              <a:rPr lang="en-US" dirty="0" smtClean="0"/>
              <a:t>South Carolina troops repelled the ships with the supplies from the bay, causing fighting to begin. </a:t>
            </a:r>
          </a:p>
          <a:p>
            <a:pPr>
              <a:buNone/>
            </a:pPr>
            <a:endParaRPr lang="en-US" dirty="0" smtClean="0"/>
          </a:p>
          <a:p>
            <a:r>
              <a:rPr lang="en-US" dirty="0" smtClean="0"/>
              <a:t>This sparked the first shots and beginning of the Civil War</a:t>
            </a:r>
            <a:endParaRPr lang="en-US" dirty="0"/>
          </a:p>
        </p:txBody>
      </p:sp>
      <p:sp>
        <p:nvSpPr>
          <p:cNvPr id="3" name="Title 2"/>
          <p:cNvSpPr>
            <a:spLocks noGrp="1"/>
          </p:cNvSpPr>
          <p:nvPr>
            <p:ph type="title"/>
          </p:nvPr>
        </p:nvSpPr>
        <p:spPr/>
        <p:txBody>
          <a:bodyPr>
            <a:normAutofit fontScale="90000"/>
          </a:bodyPr>
          <a:lstStyle/>
          <a:p>
            <a:r>
              <a:rPr lang="en-US" dirty="0" smtClean="0"/>
              <a:t>Ft. Sumter: Opening confrontation </a:t>
            </a:r>
            <a:br>
              <a:rPr lang="en-US" dirty="0" smtClean="0"/>
            </a:br>
            <a:r>
              <a:rPr lang="en-US" dirty="0" smtClean="0"/>
              <a:t>of the Civil War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Civil War put constitutional government to its most important test as the debate over the power of the federal government versus states’ rights reached a climax.</a:t>
            </a:r>
          </a:p>
          <a:p>
            <a:pPr>
              <a:buNone/>
            </a:pPr>
            <a:r>
              <a:rPr lang="en-US" dirty="0" smtClean="0"/>
              <a:t> </a:t>
            </a:r>
          </a:p>
          <a:p>
            <a:r>
              <a:rPr lang="en-US" dirty="0" smtClean="0"/>
              <a:t>The survival of the United States as one nation was at risk, and the nation's ability to bring to reality the ideals of liberty, equality, and justice depended on the outcome of the war. </a:t>
            </a:r>
            <a:endParaRPr lang="en-US" dirty="0"/>
          </a:p>
        </p:txBody>
      </p:sp>
      <p:sp>
        <p:nvSpPr>
          <p:cNvPr id="3" name="Title 2"/>
          <p:cNvSpPr>
            <a:spLocks noGrp="1"/>
          </p:cNvSpPr>
          <p:nvPr>
            <p:ph type="title"/>
          </p:nvPr>
        </p:nvSpPr>
        <p:spPr/>
        <p:txBody>
          <a:bodyPr/>
          <a:lstStyle/>
          <a:p>
            <a:r>
              <a:rPr lang="en-US" dirty="0" smtClean="0"/>
              <a:t>Essential Understandings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Compromise of 1850</a:t>
            </a:r>
            <a:endParaRPr lang="en-US" dirty="0"/>
          </a:p>
        </p:txBody>
      </p:sp>
      <p:sp>
        <p:nvSpPr>
          <p:cNvPr id="2" name="Content Placeholder 1"/>
          <p:cNvSpPr>
            <a:spLocks noGrp="1"/>
          </p:cNvSpPr>
          <p:nvPr>
            <p:ph idx="1"/>
          </p:nvPr>
        </p:nvSpPr>
        <p:spPr/>
        <p:txBody>
          <a:bodyPr/>
          <a:lstStyle/>
          <a:p>
            <a:endParaRPr lang="en-US"/>
          </a:p>
        </p:txBody>
      </p:sp>
      <p:pic>
        <p:nvPicPr>
          <p:cNvPr id="5" name="Content Placeholder 3" descr="Compromise of 185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28600" y="1288473"/>
            <a:ext cx="8364538" cy="5457825"/>
          </a:xfrm>
          <a:prstGeom prst="rect">
            <a:avLst/>
          </a:prstGeom>
        </p:spPr>
      </p:pic>
    </p:spTree>
    <p:extLst>
      <p:ext uri="{BB962C8B-B14F-4D97-AF65-F5344CB8AC3E}">
        <p14:creationId xmlns:p14="http://schemas.microsoft.com/office/powerpoint/2010/main" val="1166868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Kansas-Nebraska Act</a:t>
            </a:r>
            <a:endParaRPr lang="en-US" dirty="0"/>
          </a:p>
        </p:txBody>
      </p:sp>
      <p:sp>
        <p:nvSpPr>
          <p:cNvPr id="2" name="Content Placeholder 1"/>
          <p:cNvSpPr>
            <a:spLocks noGrp="1"/>
          </p:cNvSpPr>
          <p:nvPr>
            <p:ph idx="1"/>
          </p:nvPr>
        </p:nvSpPr>
        <p:spPr/>
        <p:txBody>
          <a:bodyPr/>
          <a:lstStyle/>
          <a:p>
            <a:endParaRPr lang="en-US"/>
          </a:p>
        </p:txBody>
      </p:sp>
      <p:pic>
        <p:nvPicPr>
          <p:cNvPr id="5" name="Content Placeholder 3" descr="K N Ac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28600" y="1447800"/>
            <a:ext cx="8686800" cy="5029200"/>
          </a:xfrm>
          <a:prstGeom prst="rect">
            <a:avLst/>
          </a:prstGeom>
        </p:spPr>
      </p:pic>
    </p:spTree>
    <p:extLst>
      <p:ext uri="{BB962C8B-B14F-4D97-AF65-F5344CB8AC3E}">
        <p14:creationId xmlns:p14="http://schemas.microsoft.com/office/powerpoint/2010/main" val="295998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Civil War</a:t>
            </a:r>
            <a:endParaRPr lang="en-US" dirty="0"/>
          </a:p>
        </p:txBody>
      </p:sp>
      <p:sp>
        <p:nvSpPr>
          <p:cNvPr id="3" name="Subtitle 2"/>
          <p:cNvSpPr>
            <a:spLocks noGrp="1"/>
          </p:cNvSpPr>
          <p:nvPr>
            <p:ph type="subTitle" idx="1"/>
          </p:nvPr>
        </p:nvSpPr>
        <p:spPr/>
        <p:txBody>
          <a:bodyPr/>
          <a:lstStyle/>
          <a:p>
            <a:r>
              <a:rPr lang="en-US" dirty="0" smtClean="0"/>
              <a:t>Beginnings and Causes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Sectional debate over tariffs, extension of slavery in the territories, and the nature of the Union (states’ rights)</a:t>
            </a:r>
          </a:p>
          <a:p>
            <a:endParaRPr lang="en-US" dirty="0" smtClean="0"/>
          </a:p>
          <a:p>
            <a:pPr>
              <a:buNone/>
            </a:pPr>
            <a:endParaRPr lang="en-US" dirty="0" smtClean="0"/>
          </a:p>
          <a:p>
            <a:r>
              <a:rPr lang="en-US" dirty="0" smtClean="0"/>
              <a:t>Northern abolitionists v. southern defenders of slavery</a:t>
            </a:r>
          </a:p>
        </p:txBody>
      </p:sp>
      <p:sp>
        <p:nvSpPr>
          <p:cNvPr id="2" name="Title 1"/>
          <p:cNvSpPr>
            <a:spLocks noGrp="1"/>
          </p:cNvSpPr>
          <p:nvPr>
            <p:ph type="title"/>
          </p:nvPr>
        </p:nvSpPr>
        <p:spPr/>
        <p:txBody>
          <a:bodyPr>
            <a:normAutofit fontScale="90000"/>
          </a:bodyPr>
          <a:lstStyle/>
          <a:p>
            <a:r>
              <a:rPr lang="en-US" dirty="0" smtClean="0"/>
              <a:t>What are the causes of the Civil War?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lave For Sale Poster.jpg"/>
          <p:cNvPicPr>
            <a:picLocks noGrp="1" noChangeAspect="1"/>
          </p:cNvPicPr>
          <p:nvPr>
            <p:ph idx="1"/>
          </p:nvPr>
        </p:nvPicPr>
        <p:blipFill>
          <a:blip r:embed="rId2" cstate="print"/>
          <a:stretch>
            <a:fillRect/>
          </a:stretch>
        </p:blipFill>
        <p:spPr>
          <a:xfrm>
            <a:off x="2209800" y="457200"/>
            <a:ext cx="5334000" cy="5642151"/>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U.S. Supreme Court decision in the </a:t>
            </a:r>
            <a:r>
              <a:rPr lang="en-US" dirty="0" err="1" smtClean="0"/>
              <a:t>Dred</a:t>
            </a:r>
            <a:r>
              <a:rPr lang="en-US" dirty="0" smtClean="0"/>
              <a:t> Scott case</a:t>
            </a:r>
          </a:p>
          <a:p>
            <a:pPr marL="0" lvl="0" indent="0">
              <a:buNone/>
            </a:pPr>
            <a:r>
              <a:rPr lang="en-US" sz="2400" dirty="0" smtClean="0">
                <a:solidFill>
                  <a:srgbClr val="000000"/>
                </a:solidFill>
                <a:latin typeface="Georgia" pitchFamily="18" charset="0"/>
                <a:ea typeface="Times New Roman" pitchFamily="18" charset="0"/>
              </a:rPr>
              <a:t>“It is no novelty to find the Supreme Court following the lead of the Slavery Extension party, to which most of its members belong. Five of the Judges are slaveholders, and two of the other four owe their appointments to their facile ingenuity in making State laws bend to Federal demands in behalf of "the Southern institution.“ </a:t>
            </a:r>
          </a:p>
          <a:p>
            <a:pPr marL="0" lvl="0" indent="0" algn="r">
              <a:buNone/>
            </a:pPr>
            <a:r>
              <a:rPr lang="en-US" sz="2400" dirty="0" smtClean="0">
                <a:solidFill>
                  <a:srgbClr val="225790"/>
                </a:solidFill>
                <a:ea typeface="Times New Roman" pitchFamily="18" charset="0"/>
              </a:rPr>
              <a:t>- Editorial in the Albany, New York, Evening Journal, 1857</a:t>
            </a:r>
            <a:endParaRPr lang="en-US" sz="2400" dirty="0" smtClean="0">
              <a:solidFill>
                <a:srgbClr val="225790"/>
              </a:solidFill>
            </a:endParaRPr>
          </a:p>
          <a:p>
            <a:endParaRPr lang="en-US" dirty="0" smtClean="0"/>
          </a:p>
          <a:p>
            <a:pPr>
              <a:buNone/>
            </a:pPr>
            <a:endParaRPr lang="en-US" dirty="0" smtClean="0"/>
          </a:p>
        </p:txBody>
      </p:sp>
      <p:sp>
        <p:nvSpPr>
          <p:cNvPr id="3" name="Title 2"/>
          <p:cNvSpPr>
            <a:spLocks noGrp="1"/>
          </p:cNvSpPr>
          <p:nvPr>
            <p:ph type="title"/>
          </p:nvPr>
        </p:nvSpPr>
        <p:spPr/>
        <p:txBody>
          <a:bodyPr>
            <a:normAutofit/>
          </a:bodyPr>
          <a:lstStyle/>
          <a:p>
            <a:r>
              <a:rPr lang="en-US" dirty="0" err="1" smtClean="0"/>
              <a:t>Dred</a:t>
            </a:r>
            <a:r>
              <a:rPr lang="en-US" dirty="0" smtClean="0"/>
              <a:t> Scott Decision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09800"/>
            <a:ext cx="3886200" cy="4525963"/>
          </a:xfrm>
        </p:spPr>
        <p:txBody>
          <a:bodyPr/>
          <a:lstStyle/>
          <a:p>
            <a:r>
              <a:rPr lang="en-US" dirty="0" smtClean="0"/>
              <a:t>Publication of </a:t>
            </a:r>
            <a:r>
              <a:rPr lang="en-US" i="1" dirty="0" smtClean="0"/>
              <a:t>Uncle Tom’s Cabin </a:t>
            </a:r>
            <a:r>
              <a:rPr lang="en-US" dirty="0" smtClean="0"/>
              <a:t>by Harriet Beecher Stowe</a:t>
            </a:r>
          </a:p>
          <a:p>
            <a:pPr>
              <a:buNone/>
            </a:pPr>
            <a:endParaRPr lang="en-US" dirty="0"/>
          </a:p>
        </p:txBody>
      </p:sp>
      <p:sp>
        <p:nvSpPr>
          <p:cNvPr id="3" name="Title 2"/>
          <p:cNvSpPr>
            <a:spLocks noGrp="1"/>
          </p:cNvSpPr>
          <p:nvPr>
            <p:ph type="title"/>
          </p:nvPr>
        </p:nvSpPr>
        <p:spPr/>
        <p:txBody>
          <a:bodyPr/>
          <a:lstStyle/>
          <a:p>
            <a:r>
              <a:rPr lang="en-US" i="1" dirty="0" smtClean="0"/>
              <a:t>Uncle Tom’s Cabin</a:t>
            </a:r>
            <a:endParaRPr lang="en-US" i="1" dirty="0"/>
          </a:p>
        </p:txBody>
      </p:sp>
      <p:pic>
        <p:nvPicPr>
          <p:cNvPr id="4" name="Picture 3" descr="Stowe.jpg"/>
          <p:cNvPicPr>
            <a:picLocks noChangeAspect="1"/>
          </p:cNvPicPr>
          <p:nvPr/>
        </p:nvPicPr>
        <p:blipFill>
          <a:blip r:embed="rId2" cstate="print"/>
          <a:stretch>
            <a:fillRect/>
          </a:stretch>
        </p:blipFill>
        <p:spPr>
          <a:xfrm>
            <a:off x="4495800" y="1752600"/>
            <a:ext cx="4495800" cy="2971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Ineffective presidential leadership in the 1850s </a:t>
            </a:r>
          </a:p>
          <a:p>
            <a:pPr>
              <a:buNone/>
            </a:pPr>
            <a:endParaRPr lang="en-US" dirty="0" smtClean="0"/>
          </a:p>
          <a:p>
            <a:pPr>
              <a:buNone/>
            </a:pPr>
            <a:endParaRPr lang="en-US" dirty="0" smtClean="0"/>
          </a:p>
          <a:p>
            <a:r>
              <a:rPr lang="en-US" dirty="0" smtClean="0"/>
              <a:t>A history of failed compromises over the expansion of slavery in the territories</a:t>
            </a:r>
          </a:p>
          <a:p>
            <a:pPr>
              <a:buNone/>
            </a:pPr>
            <a:endParaRPr lang="en-US" dirty="0" smtClean="0"/>
          </a:p>
          <a:p>
            <a:pPr>
              <a:buNone/>
            </a:pPr>
            <a:endParaRPr lang="en-US" dirty="0" smtClean="0"/>
          </a:p>
          <a:p>
            <a:r>
              <a:rPr lang="en-US" dirty="0" smtClean="0"/>
              <a:t>President Lincoln’s call for federal troops in 1861</a:t>
            </a:r>
          </a:p>
          <a:p>
            <a:endParaRPr lang="en-US" dirty="0"/>
          </a:p>
        </p:txBody>
      </p:sp>
      <p:sp>
        <p:nvSpPr>
          <p:cNvPr id="3" name="Title 2"/>
          <p:cNvSpPr>
            <a:spLocks noGrp="1"/>
          </p:cNvSpPr>
          <p:nvPr>
            <p:ph type="title"/>
          </p:nvPr>
        </p:nvSpPr>
        <p:spPr/>
        <p:txBody>
          <a:bodyPr>
            <a:normAutofit fontScale="90000"/>
          </a:bodyPr>
          <a:lstStyle/>
          <a:p>
            <a:r>
              <a:rPr lang="en-US" dirty="0" smtClean="0"/>
              <a:t>What are the causes of the Civil War?</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278</TotalTime>
  <Words>456</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Missouri Compromise</vt:lpstr>
      <vt:lpstr>Compromise of 1850</vt:lpstr>
      <vt:lpstr>Kansas-Nebraska Act</vt:lpstr>
      <vt:lpstr>The Civil War</vt:lpstr>
      <vt:lpstr>What are the causes of the Civil War?</vt:lpstr>
      <vt:lpstr>PowerPoint Presentation</vt:lpstr>
      <vt:lpstr>Dred Scott Decision</vt:lpstr>
      <vt:lpstr>Uncle Tom’s Cabin</vt:lpstr>
      <vt:lpstr>What are the causes of the Civil War?</vt:lpstr>
      <vt:lpstr>Tensions Heat Up</vt:lpstr>
      <vt:lpstr>Lincoln’s Inauguration</vt:lpstr>
      <vt:lpstr>PowerPoint Presentation</vt:lpstr>
      <vt:lpstr>Ft. Sumter: Opening confrontation  of the Civil War</vt:lpstr>
      <vt:lpstr>Essential Understandings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dc:creator>
  <cp:lastModifiedBy>BHS Student</cp:lastModifiedBy>
  <cp:revision>15</cp:revision>
  <dcterms:created xsi:type="dcterms:W3CDTF">2013-02-28T23:45:10Z</dcterms:created>
  <dcterms:modified xsi:type="dcterms:W3CDTF">2013-08-13T18:57:43Z</dcterms:modified>
</cp:coreProperties>
</file>