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33A1-FD1F-4B67-8C4F-20A32A823260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2670C-587C-4F27-8066-7B517332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002886-D2FB-45EF-AE77-C36F630363C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673747-D316-485A-B9C6-6E09834515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file:///F:\Three%20Men%20Go%20To%20War\Civil%20Rights\Civil%20Rights%20Movement%20photog%20remembers%20pivotal%20moments%20forever%20captured%20on%20film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file:///F:\Three%20Men%20Go%20To%20War\Civil%20Rights\Martin%20Luther%20King,%20Jr.%20-%20Mini%20Bio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file:///F:\Three%20Men%20Go%20To%20War\Civil%20Rights\Short%20Version%20of%20I%20Have%20A%20Dream%20Speech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file:///F:\Three%20Men%20Go%20To%20War\Cronkite%20Anchors%20First%20Moonwalk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file:///F:\Three%20Men%20Go%20To%20War\American%20Experience%20_%20Bosnia%20_%20PBS.mp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file:///F:\Three%20Men%20Go%20To%20War\2003_%20Iraq%20War%20begins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Rights Movement – </a:t>
            </a:r>
            <a:r>
              <a:rPr lang="en-US" i="1" dirty="0" smtClean="0"/>
              <a:t>Brown v. Board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VUS.14a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743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NAACP Involvement</a:t>
            </a:r>
          </a:p>
          <a:p>
            <a:pPr lvl="1"/>
            <a:r>
              <a:rPr lang="en-US" sz="3600" dirty="0"/>
              <a:t>Thurgood Marshall – Legal Defense Team </a:t>
            </a:r>
            <a:r>
              <a:rPr lang="en-US" sz="3600" dirty="0" smtClean="0"/>
              <a:t>Leader</a:t>
            </a:r>
          </a:p>
          <a:p>
            <a:pPr lvl="1"/>
            <a:r>
              <a:rPr lang="en-US" sz="3600" dirty="0" smtClean="0"/>
              <a:t>Oliver Hill – Legal Defense Team in Virginia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" y="4191000"/>
            <a:ext cx="4570864" cy="266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183038"/>
            <a:ext cx="4572000" cy="26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045"/>
            <a:ext cx="54102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Supreme Court Decision</a:t>
            </a:r>
          </a:p>
          <a:p>
            <a:pPr lvl="1"/>
            <a:r>
              <a:rPr lang="en-US" sz="3200" dirty="0" smtClean="0"/>
              <a:t>Unanimously agreed that segregation in public schools is unconstitutional </a:t>
            </a:r>
          </a:p>
          <a:p>
            <a:pPr lvl="1"/>
            <a:r>
              <a:rPr lang="en-US" sz="3200" dirty="0" smtClean="0"/>
              <a:t>Overturned </a:t>
            </a:r>
            <a:r>
              <a:rPr lang="en-US" sz="3200" i="1" dirty="0" smtClean="0"/>
              <a:t>Plessy v. Ferguson</a:t>
            </a:r>
            <a:endParaRPr lang="en-US" sz="3200" dirty="0" smtClean="0"/>
          </a:p>
          <a:p>
            <a:pPr lvl="2"/>
            <a:r>
              <a:rPr lang="en-US" sz="2800" dirty="0" smtClean="0"/>
              <a:t>“Separate but equal is inherently unequal”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4876800" cy="777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0"/>
            <a:ext cx="9296400" cy="4930409"/>
          </a:xfrm>
        </p:spPr>
        <p:txBody>
          <a:bodyPr>
            <a:noAutofit/>
          </a:bodyPr>
          <a:lstStyle/>
          <a:p>
            <a:r>
              <a:rPr lang="en-US" sz="3600" dirty="0" smtClean="0"/>
              <a:t>Massive Resistance</a:t>
            </a:r>
          </a:p>
          <a:p>
            <a:pPr lvl="1"/>
            <a:r>
              <a:rPr lang="en-US" sz="3300" dirty="0" smtClean="0"/>
              <a:t>Virginia Senator Harry S. Byrd</a:t>
            </a:r>
          </a:p>
          <a:p>
            <a:pPr lvl="1"/>
            <a:r>
              <a:rPr lang="en-US" sz="3300" dirty="0" smtClean="0"/>
              <a:t>Aimed to prevent desegregation by cutting off funding for any school choosing to integrate</a:t>
            </a:r>
          </a:p>
          <a:p>
            <a:pPr lvl="1"/>
            <a:r>
              <a:rPr lang="en-US" sz="3300" dirty="0" smtClean="0"/>
              <a:t>Private academies are established where tuition is paid for if white parents did not want to desegregate</a:t>
            </a:r>
          </a:p>
          <a:p>
            <a:pPr lvl="1"/>
            <a:r>
              <a:rPr lang="en-US" sz="3300" dirty="0" smtClean="0"/>
              <a:t>White flight from urban schools became massive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181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0"/>
            <a:ext cx="9148549" cy="6858000"/>
          </a:xfrm>
        </p:spPr>
      </p:pic>
    </p:spTree>
    <p:extLst>
      <p:ext uri="{BB962C8B-B14F-4D97-AF65-F5344CB8AC3E}">
        <p14:creationId xmlns:p14="http://schemas.microsoft.com/office/powerpoint/2010/main" val="8659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The Civil Rights Movement – Marches and Landmark 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990600"/>
          </a:xfrm>
        </p:spPr>
        <p:txBody>
          <a:bodyPr/>
          <a:lstStyle/>
          <a:p>
            <a:r>
              <a:rPr lang="en-US" dirty="0" smtClean="0"/>
              <a:t>VUS.14b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NAACP – National Association for the Advancement of Colored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5191"/>
            <a:ext cx="441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4400" dirty="0" smtClean="0"/>
          </a:p>
          <a:p>
            <a:pPr marL="118872" indent="0">
              <a:buNone/>
            </a:pPr>
            <a:endParaRPr lang="en-US" sz="4400" dirty="0"/>
          </a:p>
          <a:p>
            <a:pPr marL="118872" indent="0">
              <a:buNone/>
            </a:pPr>
            <a:r>
              <a:rPr lang="en-US" sz="4400" dirty="0" smtClean="0"/>
              <a:t>Challenged Segregation in the court system</a:t>
            </a:r>
            <a:endParaRPr lang="en-US" sz="44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464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King, Jr.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486400" cy="4625609"/>
          </a:xfrm>
        </p:spPr>
        <p:txBody>
          <a:bodyPr>
            <a:noAutofit/>
          </a:bodyPr>
          <a:lstStyle/>
          <a:p>
            <a:r>
              <a:rPr lang="en-US" sz="4000" dirty="0" smtClean="0"/>
              <a:t>American preacher and leader of the African American Civil </a:t>
            </a:r>
            <a:r>
              <a:rPr lang="en-US" sz="4000" dirty="0"/>
              <a:t>R</a:t>
            </a:r>
            <a:r>
              <a:rPr lang="en-US" sz="4000" dirty="0" smtClean="0"/>
              <a:t>ights Movement</a:t>
            </a:r>
          </a:p>
          <a:p>
            <a:pPr marL="118872" indent="0">
              <a:buNone/>
            </a:pPr>
            <a:endParaRPr lang="en-US" sz="4000" dirty="0" smtClean="0"/>
          </a:p>
          <a:p>
            <a:r>
              <a:rPr lang="en-US" sz="4000" dirty="0" smtClean="0"/>
              <a:t>Responsible for leading non-violent direct actions</a:t>
            </a:r>
            <a:endParaRPr lang="en-US" sz="40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733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1963 March on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48006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MLK gives his “I have a dream” speech</a:t>
            </a:r>
          </a:p>
          <a:p>
            <a:r>
              <a:rPr lang="en-US" sz="3600" dirty="0" smtClean="0"/>
              <a:t>Helped to influence public opinion to support civil rights legislation</a:t>
            </a:r>
          </a:p>
          <a:p>
            <a:r>
              <a:rPr lang="en-US" sz="3600" dirty="0" smtClean="0"/>
              <a:t>Demonstrated King’s vision of non-violent, mass protests</a:t>
            </a:r>
            <a:endParaRPr lang="en-US" sz="36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267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1000"/>
            <a:ext cx="426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1"/>
            <a:ext cx="5334000" cy="5410199"/>
          </a:xfrm>
        </p:spPr>
        <p:txBody>
          <a:bodyPr>
            <a:normAutofit/>
          </a:bodyPr>
          <a:lstStyle/>
          <a:p>
            <a:r>
              <a:rPr lang="en-US" dirty="0"/>
              <a:t>The act prohibited discrimination </a:t>
            </a:r>
            <a:r>
              <a:rPr lang="en-US" dirty="0" smtClean="0"/>
              <a:t>based </a:t>
            </a:r>
            <a:r>
              <a:rPr lang="en-US" dirty="0"/>
              <a:t>on race, color, religion, gender, </a:t>
            </a:r>
            <a:r>
              <a:rPr lang="en-US" dirty="0" smtClean="0"/>
              <a:t>or </a:t>
            </a:r>
            <a:r>
              <a:rPr lang="en-US" dirty="0"/>
              <a:t>national origin. </a:t>
            </a:r>
          </a:p>
          <a:p>
            <a:r>
              <a:rPr lang="en-US" dirty="0"/>
              <a:t> The act </a:t>
            </a:r>
            <a:r>
              <a:rPr lang="en-US" dirty="0" smtClean="0"/>
              <a:t>desegregated public accommodations</a:t>
            </a:r>
            <a:r>
              <a:rPr lang="en-US" dirty="0"/>
              <a:t>. </a:t>
            </a:r>
          </a:p>
          <a:p>
            <a:r>
              <a:rPr lang="en-US" dirty="0" smtClean="0"/>
              <a:t>President </a:t>
            </a:r>
            <a:r>
              <a:rPr lang="en-US" dirty="0"/>
              <a:t>Lyndon </a:t>
            </a:r>
            <a:r>
              <a:rPr lang="en-US" dirty="0" smtClean="0"/>
              <a:t>B. Johnson </a:t>
            </a:r>
            <a:r>
              <a:rPr lang="en-US" dirty="0"/>
              <a:t>played </a:t>
            </a:r>
            <a:r>
              <a:rPr lang="en-US" dirty="0" smtClean="0"/>
              <a:t>an </a:t>
            </a:r>
            <a:r>
              <a:rPr lang="en-US" dirty="0"/>
              <a:t>important role in the passage of the </a:t>
            </a:r>
            <a:r>
              <a:rPr lang="en-US" dirty="0" smtClean="0"/>
              <a:t>act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76" y="1447800"/>
            <a:ext cx="407202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Race relations in the United States had been dominated by racial segregation</a:t>
            </a:r>
          </a:p>
          <a:p>
            <a:pPr lvl="1"/>
            <a:r>
              <a:rPr lang="en-US" dirty="0" smtClean="0"/>
              <a:t>Held over by </a:t>
            </a:r>
            <a:r>
              <a:rPr lang="en-US" i="1" dirty="0" smtClean="0"/>
              <a:t>Plessy v. Ferguson</a:t>
            </a:r>
          </a:p>
          <a:p>
            <a:r>
              <a:rPr lang="en-US" dirty="0" smtClean="0"/>
              <a:t>This was extremely prevalent in public schools during the time between Reconstruction and the Civil Rights 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57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Act of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562600" cy="4625609"/>
          </a:xfrm>
        </p:spPr>
        <p:txBody>
          <a:bodyPr>
            <a:noAutofit/>
          </a:bodyPr>
          <a:lstStyle/>
          <a:p>
            <a:r>
              <a:rPr lang="en-US" dirty="0"/>
              <a:t> The act outlawed literacy tests. </a:t>
            </a:r>
          </a:p>
          <a:p>
            <a:r>
              <a:rPr lang="en-US" dirty="0" smtClean="0"/>
              <a:t>Federal </a:t>
            </a:r>
            <a:r>
              <a:rPr lang="en-US" dirty="0"/>
              <a:t>registrars were sent to the </a:t>
            </a:r>
            <a:r>
              <a:rPr lang="en-US" dirty="0" smtClean="0"/>
              <a:t>South </a:t>
            </a:r>
            <a:r>
              <a:rPr lang="en-US" dirty="0"/>
              <a:t>to register voters. </a:t>
            </a:r>
          </a:p>
          <a:p>
            <a:r>
              <a:rPr lang="en-US" dirty="0" smtClean="0"/>
              <a:t>The </a:t>
            </a:r>
            <a:r>
              <a:rPr lang="en-US" dirty="0"/>
              <a:t>act resulted in an increase in </a:t>
            </a:r>
            <a:r>
              <a:rPr lang="en-US" dirty="0" smtClean="0"/>
              <a:t>African American </a:t>
            </a:r>
            <a:r>
              <a:rPr lang="en-US" dirty="0"/>
              <a:t>voters. </a:t>
            </a:r>
          </a:p>
          <a:p>
            <a:r>
              <a:rPr lang="en-US" dirty="0" smtClean="0"/>
              <a:t>President </a:t>
            </a:r>
            <a:r>
              <a:rPr lang="en-US" dirty="0"/>
              <a:t>Johnson played an important </a:t>
            </a:r>
            <a:r>
              <a:rPr lang="en-US" dirty="0" smtClean="0"/>
              <a:t>role </a:t>
            </a:r>
            <a:r>
              <a:rPr lang="en-US" dirty="0"/>
              <a:t>in the passage of the act.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447800"/>
            <a:ext cx="3428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Social, Cultural, and Political Developments in Recent Decades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4495800"/>
          </a:xfrm>
        </p:spPr>
        <p:txBody>
          <a:bodyPr>
            <a:noAutofit/>
          </a:bodyPr>
          <a:lstStyle/>
          <a:p>
            <a:r>
              <a:rPr lang="en-US" sz="3600" dirty="0"/>
              <a:t>In the early 1960s, President Kennedy pledged increased support for </a:t>
            </a:r>
            <a:r>
              <a:rPr lang="en-US" sz="3600" dirty="0" smtClean="0"/>
              <a:t>the </a:t>
            </a:r>
            <a:r>
              <a:rPr lang="en-US" sz="3600" dirty="0"/>
              <a:t>American space program. </a:t>
            </a:r>
            <a:endParaRPr lang="en-US" sz="36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race to the moon continued </a:t>
            </a:r>
            <a:r>
              <a:rPr lang="en-US" sz="2800" dirty="0" smtClean="0"/>
              <a:t>through </a:t>
            </a:r>
            <a:r>
              <a:rPr lang="en-US" sz="2800" dirty="0"/>
              <a:t>the 1960s. </a:t>
            </a:r>
            <a:endParaRPr lang="en-US" sz="2800" dirty="0" smtClean="0"/>
          </a:p>
          <a:p>
            <a:pPr lvl="1"/>
            <a:r>
              <a:rPr lang="en-US" sz="2800" dirty="0" smtClean="0"/>
              <a:t>U.S</a:t>
            </a:r>
            <a:r>
              <a:rPr lang="en-US" sz="2800" dirty="0"/>
              <a:t>. astronaut John Glenn was the first American </a:t>
            </a:r>
            <a:r>
              <a:rPr lang="en-US" sz="2800" dirty="0" smtClean="0"/>
              <a:t>to </a:t>
            </a:r>
            <a:r>
              <a:rPr lang="en-US" sz="2800" dirty="0"/>
              <a:t>orbit the Earth. </a:t>
            </a:r>
            <a:endParaRPr lang="en-US" sz="2800" dirty="0" smtClean="0"/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1969, American astronaut Neil Armstrong was </a:t>
            </a:r>
            <a:r>
              <a:rPr lang="en-US" sz="2800" dirty="0" smtClean="0"/>
              <a:t>the </a:t>
            </a:r>
            <a:r>
              <a:rPr lang="en-US" sz="2800" dirty="0"/>
              <a:t>first person to step onto the moon’s surface. He </a:t>
            </a:r>
            <a:r>
              <a:rPr lang="en-US" sz="2800" dirty="0" smtClean="0"/>
              <a:t>proclaimed: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“That’s </a:t>
            </a:r>
            <a:r>
              <a:rPr lang="en-US" sz="3600" b="1" dirty="0"/>
              <a:t>one small step for a man; one giant leap for mankind</a:t>
            </a:r>
            <a:r>
              <a:rPr lang="en-US" sz="3600" b="1" dirty="0" smtClean="0"/>
              <a:t>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43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3048000" cy="6892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6927"/>
            <a:ext cx="3048000" cy="6857999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928"/>
            <a:ext cx="3048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4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First American Female Astronaut – Sally Ride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95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943600" cy="5334000"/>
          </a:xfrm>
        </p:spPr>
        <p:txBody>
          <a:bodyPr>
            <a:noAutofit/>
          </a:bodyPr>
          <a:lstStyle/>
          <a:p>
            <a:r>
              <a:rPr lang="en-US" sz="3200" dirty="0"/>
              <a:t>Over the past three decades, improved technology and media </a:t>
            </a:r>
            <a:r>
              <a:rPr lang="en-US" sz="3200" dirty="0" smtClean="0"/>
              <a:t>have brought </a:t>
            </a:r>
            <a:r>
              <a:rPr lang="en-US" sz="3200" dirty="0"/>
              <a:t>about better access to communication and information for </a:t>
            </a:r>
            <a:r>
              <a:rPr lang="en-US" sz="3200" dirty="0" smtClean="0"/>
              <a:t>businesses </a:t>
            </a:r>
            <a:r>
              <a:rPr lang="en-US" sz="3200" dirty="0"/>
              <a:t>and individuals in both urban and rural areas. </a:t>
            </a:r>
            <a:endParaRPr lang="en-US" sz="3200" dirty="0" smtClean="0"/>
          </a:p>
          <a:p>
            <a:pPr lvl="1"/>
            <a:r>
              <a:rPr lang="en-US" sz="3200" dirty="0" smtClean="0"/>
              <a:t>As </a:t>
            </a:r>
            <a:r>
              <a:rPr lang="en-US" sz="3200" dirty="0"/>
              <a:t>a result, </a:t>
            </a:r>
            <a:r>
              <a:rPr lang="en-US" sz="3200" dirty="0" smtClean="0"/>
              <a:t>many </a:t>
            </a:r>
            <a:r>
              <a:rPr lang="en-US" sz="3200" dirty="0"/>
              <a:t>more Americans have access to global information and </a:t>
            </a:r>
            <a:r>
              <a:rPr lang="en-US" sz="3200" dirty="0" smtClean="0"/>
              <a:t>viewpoints</a:t>
            </a:r>
            <a:r>
              <a:rPr lang="en-US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304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Technological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3855" y="1295400"/>
            <a:ext cx="9144000" cy="5486400"/>
          </a:xfrm>
        </p:spPr>
        <p:txBody>
          <a:bodyPr>
            <a:noAutofit/>
          </a:bodyPr>
          <a:lstStyle/>
          <a:p>
            <a:r>
              <a:rPr lang="en-US" sz="3200" dirty="0"/>
              <a:t> Space exploration </a:t>
            </a:r>
          </a:p>
          <a:p>
            <a:pPr lvl="1"/>
            <a:r>
              <a:rPr lang="en-US" sz="3200" dirty="0" smtClean="0"/>
              <a:t>Space </a:t>
            </a:r>
            <a:r>
              <a:rPr lang="en-US" sz="3200" dirty="0"/>
              <a:t>shuttle </a:t>
            </a:r>
          </a:p>
          <a:p>
            <a:pPr lvl="1"/>
            <a:r>
              <a:rPr lang="en-US" sz="3200" dirty="0" smtClean="0"/>
              <a:t>Mars </a:t>
            </a:r>
            <a:r>
              <a:rPr lang="en-US" sz="3200" dirty="0"/>
              <a:t>rover </a:t>
            </a:r>
          </a:p>
          <a:p>
            <a:pPr lvl="1"/>
            <a:r>
              <a:rPr lang="en-US" sz="3200" dirty="0" smtClean="0"/>
              <a:t>Voyager </a:t>
            </a:r>
            <a:r>
              <a:rPr lang="en-US" sz="3200" dirty="0"/>
              <a:t>missions </a:t>
            </a:r>
          </a:p>
          <a:p>
            <a:pPr lvl="1"/>
            <a:r>
              <a:rPr lang="en-US" sz="3200" dirty="0" smtClean="0"/>
              <a:t>Hubble </a:t>
            </a:r>
            <a:r>
              <a:rPr lang="en-US" sz="3200" dirty="0"/>
              <a:t>telescope </a:t>
            </a:r>
          </a:p>
          <a:p>
            <a:r>
              <a:rPr lang="en-US" sz="3200" dirty="0"/>
              <a:t> Communications </a:t>
            </a:r>
          </a:p>
          <a:p>
            <a:pPr lvl="1"/>
            <a:r>
              <a:rPr lang="en-US" sz="3200" dirty="0" smtClean="0"/>
              <a:t>Satellites </a:t>
            </a:r>
            <a:endParaRPr lang="en-US" sz="3200" dirty="0"/>
          </a:p>
          <a:p>
            <a:pPr lvl="1"/>
            <a:r>
              <a:rPr lang="en-US" sz="3200" dirty="0" smtClean="0"/>
              <a:t>Global </a:t>
            </a:r>
            <a:r>
              <a:rPr lang="en-US" sz="3200" dirty="0"/>
              <a:t>positioning system (GPS) </a:t>
            </a:r>
          </a:p>
          <a:p>
            <a:pPr lvl="1"/>
            <a:r>
              <a:rPr lang="en-US" sz="3200" dirty="0" smtClean="0"/>
              <a:t>Personal </a:t>
            </a:r>
            <a:r>
              <a:rPr lang="en-US" sz="3200" dirty="0"/>
              <a:t>communications devices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Robotics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533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Changes in work, school, and health care in recent decades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Telecommuting </a:t>
            </a:r>
            <a:endParaRPr lang="en-US" sz="3600" dirty="0"/>
          </a:p>
          <a:p>
            <a:r>
              <a:rPr lang="en-US" sz="3600" dirty="0" smtClean="0"/>
              <a:t>Online </a:t>
            </a:r>
            <a:r>
              <a:rPr lang="en-US" sz="3600" dirty="0"/>
              <a:t>course work </a:t>
            </a:r>
          </a:p>
          <a:p>
            <a:r>
              <a:rPr lang="en-US" sz="3600" dirty="0" smtClean="0"/>
              <a:t>Growth </a:t>
            </a:r>
            <a:r>
              <a:rPr lang="en-US" sz="3600" dirty="0"/>
              <a:t>of service industries </a:t>
            </a:r>
          </a:p>
          <a:p>
            <a:r>
              <a:rPr lang="en-US" sz="3600" dirty="0" smtClean="0"/>
              <a:t>Breakthroughs </a:t>
            </a:r>
            <a:r>
              <a:rPr lang="en-US" sz="3600" dirty="0"/>
              <a:t>in medical research, including improved medical </a:t>
            </a:r>
            <a:r>
              <a:rPr lang="en-US" sz="3600" dirty="0" smtClean="0"/>
              <a:t>diagnostic </a:t>
            </a:r>
            <a:r>
              <a:rPr lang="en-US" sz="3600" dirty="0"/>
              <a:t>and imaging technologies </a:t>
            </a:r>
          </a:p>
          <a:p>
            <a:r>
              <a:rPr lang="en-US" sz="3600" dirty="0" smtClean="0"/>
              <a:t>Outsourcing </a:t>
            </a:r>
            <a:r>
              <a:rPr lang="en-US" sz="3600" dirty="0"/>
              <a:t>and offshoring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343400" cy="4114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Women and Minority Members:</a:t>
            </a:r>
          </a:p>
          <a:p>
            <a:pPr lvl="1"/>
            <a:r>
              <a:rPr lang="en-US" sz="4000" dirty="0" smtClean="0"/>
              <a:t>Sandra Day O’Connor</a:t>
            </a:r>
          </a:p>
          <a:p>
            <a:pPr lvl="1"/>
            <a:r>
              <a:rPr lang="en-US" sz="4000" dirty="0" smtClean="0"/>
              <a:t>Ruth Bader Ginsburg</a:t>
            </a:r>
          </a:p>
          <a:p>
            <a:pPr lvl="1"/>
            <a:r>
              <a:rPr lang="en-US" sz="4000" dirty="0" smtClean="0"/>
              <a:t>Clarence Thomas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19250"/>
            <a:ext cx="3810000" cy="409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86" y="1619250"/>
            <a:ext cx="3829050" cy="409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19250"/>
            <a:ext cx="3794414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United States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civil rights movement of the 1940s, </a:t>
            </a:r>
            <a:r>
              <a:rPr lang="en-US" sz="3600" dirty="0" smtClean="0"/>
              <a:t>1950s</a:t>
            </a:r>
            <a:r>
              <a:rPr lang="en-US" sz="3600" dirty="0"/>
              <a:t>, and 1960s provided a model that </a:t>
            </a:r>
            <a:r>
              <a:rPr lang="en-US" sz="3600" dirty="0" smtClean="0"/>
              <a:t>other </a:t>
            </a:r>
            <a:r>
              <a:rPr lang="en-US" sz="3600" dirty="0"/>
              <a:t>groups have used to extend civil </a:t>
            </a:r>
            <a:r>
              <a:rPr lang="en-US" sz="3600" dirty="0" smtClean="0"/>
              <a:t>rights </a:t>
            </a:r>
            <a:r>
              <a:rPr lang="en-US" sz="3600" dirty="0"/>
              <a:t>and promote equal justice.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46908"/>
            <a:ext cx="4260273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5410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4400" dirty="0" smtClean="0"/>
          </a:p>
          <a:p>
            <a:pPr marL="118872" indent="0">
              <a:buNone/>
            </a:pPr>
            <a:r>
              <a:rPr lang="en-US" sz="4400" dirty="0" smtClean="0"/>
              <a:t>Public Schools showcased the most apparent disregard for equality in the United States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799"/>
            <a:ext cx="510540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52875"/>
            <a:ext cx="5105400" cy="290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799"/>
            <a:ext cx="5132696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52874"/>
            <a:ext cx="5132696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United States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114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Protects </a:t>
            </a:r>
            <a:r>
              <a:rPr lang="en-US" sz="4400" dirty="0"/>
              <a:t>the individual rights </a:t>
            </a:r>
            <a:r>
              <a:rPr lang="en-US" sz="4400" dirty="0" smtClean="0"/>
              <a:t>enumerated </a:t>
            </a:r>
            <a:r>
              <a:rPr lang="en-US" sz="4400" dirty="0"/>
              <a:t>in the Constitution of the </a:t>
            </a:r>
            <a:r>
              <a:rPr lang="en-US" sz="4400" dirty="0" smtClean="0"/>
              <a:t>United </a:t>
            </a:r>
            <a:r>
              <a:rPr lang="en-US" sz="4400" dirty="0"/>
              <a:t>States. 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46908"/>
            <a:ext cx="4260273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United States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114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Identifies </a:t>
            </a:r>
            <a:r>
              <a:rPr lang="en-US" sz="4400" dirty="0"/>
              <a:t>a constitutional basis for a </a:t>
            </a:r>
            <a:r>
              <a:rPr lang="en-US" sz="4400" dirty="0" smtClean="0"/>
              <a:t>right </a:t>
            </a:r>
            <a:r>
              <a:rPr lang="en-US" sz="4400" dirty="0"/>
              <a:t>to privacy that is protected from </a:t>
            </a:r>
            <a:r>
              <a:rPr lang="en-US" sz="4400" dirty="0" smtClean="0"/>
              <a:t>government </a:t>
            </a:r>
            <a:r>
              <a:rPr lang="en-US" sz="4400" dirty="0"/>
              <a:t>interference. 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46908"/>
            <a:ext cx="4260273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United States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99753"/>
            <a:ext cx="4419600" cy="411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Invalidates </a:t>
            </a:r>
            <a:r>
              <a:rPr lang="en-US" sz="3600" dirty="0"/>
              <a:t>legislative acts and executive </a:t>
            </a:r>
            <a:r>
              <a:rPr lang="en-US" sz="3600" dirty="0" smtClean="0"/>
              <a:t>actions </a:t>
            </a:r>
            <a:r>
              <a:rPr lang="en-US" sz="3600" dirty="0"/>
              <a:t>that </a:t>
            </a:r>
            <a:r>
              <a:rPr lang="en-US" sz="3600" dirty="0" smtClean="0"/>
              <a:t>the justices </a:t>
            </a:r>
            <a:r>
              <a:rPr lang="en-US" sz="3600" dirty="0"/>
              <a:t>agree exceed the </a:t>
            </a:r>
            <a:r>
              <a:rPr lang="en-US" sz="3600" dirty="0" smtClean="0"/>
              <a:t>authority </a:t>
            </a:r>
            <a:r>
              <a:rPr lang="en-US" sz="3600" dirty="0"/>
              <a:t>granted to government </a:t>
            </a:r>
            <a:r>
              <a:rPr lang="en-US" sz="3600" dirty="0" smtClean="0"/>
              <a:t>officials </a:t>
            </a:r>
            <a:r>
              <a:rPr lang="en-US" sz="3600" dirty="0"/>
              <a:t>by the Constitution of the </a:t>
            </a:r>
            <a:r>
              <a:rPr lang="en-US" sz="3600" dirty="0" smtClean="0"/>
              <a:t>United </a:t>
            </a:r>
            <a:r>
              <a:rPr lang="en-US" sz="3600" dirty="0"/>
              <a:t>States.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46908"/>
            <a:ext cx="4260273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114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Immigration to the United States has </a:t>
            </a:r>
            <a:r>
              <a:rPr lang="en-US" sz="2800" b="1" dirty="0" smtClean="0"/>
              <a:t>increased </a:t>
            </a:r>
            <a:r>
              <a:rPr lang="en-US" sz="2800" b="1" dirty="0"/>
              <a:t>from many diverse countries, </a:t>
            </a:r>
            <a:r>
              <a:rPr lang="en-US" sz="2800" b="1" dirty="0" smtClean="0"/>
              <a:t>especially </a:t>
            </a:r>
            <a:r>
              <a:rPr lang="en-US" sz="2800" b="1" dirty="0"/>
              <a:t>Asian and Latin American </a:t>
            </a:r>
            <a:r>
              <a:rPr lang="en-US" sz="2800" b="1" dirty="0" smtClean="0"/>
              <a:t>countries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r>
              <a:rPr lang="en-US" sz="2800" dirty="0"/>
              <a:t>Reasons for immigration </a:t>
            </a:r>
          </a:p>
          <a:p>
            <a:pPr lvl="1"/>
            <a:r>
              <a:rPr lang="en-US" sz="2800" dirty="0"/>
              <a:t> Political freedom </a:t>
            </a:r>
          </a:p>
          <a:p>
            <a:pPr lvl="1"/>
            <a:r>
              <a:rPr lang="en-US" sz="2800" dirty="0"/>
              <a:t> Economic </a:t>
            </a:r>
            <a:r>
              <a:rPr lang="en-US" sz="2800" dirty="0" smtClean="0"/>
              <a:t>opportunity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0"/>
            <a:ext cx="4742688" cy="37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114800"/>
          </a:xfrm>
        </p:spPr>
        <p:txBody>
          <a:bodyPr>
            <a:noAutofit/>
          </a:bodyPr>
          <a:lstStyle/>
          <a:p>
            <a:r>
              <a:rPr lang="en-US" sz="2800" dirty="0"/>
              <a:t>Issues related to immigration policy </a:t>
            </a:r>
          </a:p>
          <a:p>
            <a:pPr lvl="1"/>
            <a:r>
              <a:rPr lang="en-US" sz="2800" dirty="0" smtClean="0"/>
              <a:t>Strain </a:t>
            </a:r>
            <a:r>
              <a:rPr lang="en-US" sz="2800" dirty="0"/>
              <a:t>on government services </a:t>
            </a:r>
          </a:p>
          <a:p>
            <a:pPr lvl="1"/>
            <a:r>
              <a:rPr lang="en-US" sz="2800" dirty="0" smtClean="0"/>
              <a:t>Filling </a:t>
            </a:r>
            <a:r>
              <a:rPr lang="en-US" sz="2800" dirty="0"/>
              <a:t>low-paying jobs in the United </a:t>
            </a:r>
          </a:p>
          <a:p>
            <a:pPr lvl="1"/>
            <a:r>
              <a:rPr lang="en-US" sz="2800" dirty="0"/>
              <a:t>States </a:t>
            </a:r>
          </a:p>
          <a:p>
            <a:pPr lvl="1"/>
            <a:r>
              <a:rPr lang="en-US" sz="2800" dirty="0" smtClean="0"/>
              <a:t>Border </a:t>
            </a:r>
            <a:r>
              <a:rPr lang="en-US" sz="2800" dirty="0"/>
              <a:t>issues </a:t>
            </a:r>
          </a:p>
          <a:p>
            <a:pPr lvl="1"/>
            <a:r>
              <a:rPr lang="en-US" sz="2800" dirty="0" smtClean="0"/>
              <a:t>Pathway </a:t>
            </a:r>
            <a:r>
              <a:rPr lang="en-US" sz="2800" dirty="0"/>
              <a:t>to citizenship </a:t>
            </a:r>
          </a:p>
          <a:p>
            <a:pPr lvl="1"/>
            <a:r>
              <a:rPr lang="en-US" sz="2800" dirty="0" smtClean="0"/>
              <a:t>Bilingual </a:t>
            </a:r>
            <a:r>
              <a:rPr lang="en-US" sz="2800" dirty="0"/>
              <a:t>education </a:t>
            </a:r>
          </a:p>
          <a:p>
            <a:pPr lvl="1"/>
            <a:r>
              <a:rPr lang="en-US" sz="2800" dirty="0" smtClean="0"/>
              <a:t>Increasing </a:t>
            </a:r>
            <a:r>
              <a:rPr lang="en-US" sz="2800" dirty="0"/>
              <a:t>cultural diversity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43400" cy="4495800"/>
          </a:xfrm>
        </p:spPr>
        <p:txBody>
          <a:bodyPr>
            <a:noAutofit/>
          </a:bodyPr>
          <a:lstStyle/>
          <a:p>
            <a:r>
              <a:rPr lang="en-US" sz="3600" dirty="0"/>
              <a:t>Contributions of immigrants </a:t>
            </a:r>
          </a:p>
          <a:p>
            <a:pPr lvl="1"/>
            <a:r>
              <a:rPr lang="en-US" sz="3200" dirty="0" smtClean="0"/>
              <a:t>Diversity </a:t>
            </a:r>
            <a:r>
              <a:rPr lang="en-US" sz="3200" dirty="0"/>
              <a:t>in music, the visual arts, </a:t>
            </a:r>
            <a:r>
              <a:rPr lang="en-US" sz="3200" dirty="0" smtClean="0"/>
              <a:t>and </a:t>
            </a:r>
            <a:r>
              <a:rPr lang="en-US" sz="3200" dirty="0"/>
              <a:t>literature </a:t>
            </a:r>
          </a:p>
          <a:p>
            <a:pPr lvl="1"/>
            <a:r>
              <a:rPr lang="en-US" sz="3200" dirty="0" smtClean="0"/>
              <a:t>Roles </a:t>
            </a:r>
            <a:r>
              <a:rPr lang="en-US" sz="3200" dirty="0"/>
              <a:t>in the labor force </a:t>
            </a:r>
          </a:p>
          <a:p>
            <a:pPr lvl="1"/>
            <a:r>
              <a:rPr lang="en-US" sz="3200" dirty="0" smtClean="0"/>
              <a:t>Achievements </a:t>
            </a:r>
            <a:r>
              <a:rPr lang="en-US" sz="3200" dirty="0"/>
              <a:t>in science, </a:t>
            </a:r>
            <a:r>
              <a:rPr lang="en-US" sz="3200" dirty="0" smtClean="0"/>
              <a:t>engineering</a:t>
            </a:r>
            <a:r>
              <a:rPr lang="en-US" sz="3200" dirty="0"/>
              <a:t>, and other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26" y="1572491"/>
            <a:ext cx="214312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4" y="1551709"/>
            <a:ext cx="2733676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0" y="4409208"/>
            <a:ext cx="4883729" cy="2448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26" y="1517073"/>
            <a:ext cx="4869874" cy="53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4572000"/>
          </a:xfrm>
        </p:spPr>
        <p:txBody>
          <a:bodyPr>
            <a:noAutofit/>
          </a:bodyPr>
          <a:lstStyle/>
          <a:p>
            <a:r>
              <a:rPr lang="en-US" sz="3600" dirty="0"/>
              <a:t>President Reagan and conservative </a:t>
            </a:r>
            <a:r>
              <a:rPr lang="en-US" sz="3600" dirty="0" smtClean="0"/>
              <a:t>Republicans </a:t>
            </a:r>
            <a:r>
              <a:rPr lang="en-US" sz="3600" dirty="0"/>
              <a:t>advocated </a:t>
            </a:r>
            <a:r>
              <a:rPr lang="en-US" sz="3600" dirty="0" smtClean="0"/>
              <a:t>for:</a:t>
            </a:r>
            <a:endParaRPr lang="en-US" sz="3600" dirty="0"/>
          </a:p>
          <a:p>
            <a:r>
              <a:rPr lang="en-US" sz="3600" dirty="0" smtClean="0"/>
              <a:t>tax </a:t>
            </a:r>
            <a:r>
              <a:rPr lang="en-US" sz="3600" dirty="0"/>
              <a:t>cuts </a:t>
            </a:r>
          </a:p>
          <a:p>
            <a:r>
              <a:rPr lang="en-US" sz="3600" dirty="0" smtClean="0"/>
              <a:t>transfer </a:t>
            </a:r>
            <a:r>
              <a:rPr lang="en-US" sz="3600" dirty="0"/>
              <a:t>of responsibilities to state </a:t>
            </a:r>
            <a:r>
              <a:rPr lang="en-US" sz="3600" dirty="0" smtClean="0"/>
              <a:t>governments </a:t>
            </a:r>
            <a:endParaRPr lang="en-US" sz="3600" dirty="0"/>
          </a:p>
          <a:p>
            <a:r>
              <a:rPr lang="en-US" sz="3600" dirty="0" smtClean="0"/>
              <a:t>appointment </a:t>
            </a:r>
            <a:r>
              <a:rPr lang="en-US" sz="3600" dirty="0"/>
              <a:t>of judges/justices who </a:t>
            </a:r>
            <a:r>
              <a:rPr lang="en-US" sz="3600" dirty="0" smtClean="0"/>
              <a:t>exercised judicial restraint</a:t>
            </a:r>
            <a:endParaRPr lang="en-US" sz="3600" dirty="0"/>
          </a:p>
          <a:p>
            <a:r>
              <a:rPr lang="en-US" sz="3600" dirty="0" smtClean="0"/>
              <a:t>reduction </a:t>
            </a:r>
            <a:r>
              <a:rPr lang="en-US" sz="3600" dirty="0"/>
              <a:t>in the number and scope of </a:t>
            </a:r>
            <a:r>
              <a:rPr lang="en-US" sz="3600" dirty="0" smtClean="0"/>
              <a:t>government </a:t>
            </a:r>
            <a:r>
              <a:rPr lang="en-US" sz="3600" dirty="0"/>
              <a:t>programs and </a:t>
            </a:r>
            <a:r>
              <a:rPr lang="en-US" sz="3600" dirty="0" smtClean="0"/>
              <a:t>regulations </a:t>
            </a:r>
            <a:endParaRPr lang="en-US" sz="3600" dirty="0"/>
          </a:p>
          <a:p>
            <a:r>
              <a:rPr lang="en-US" sz="3600" dirty="0" smtClean="0"/>
              <a:t>strengthening </a:t>
            </a:r>
            <a:r>
              <a:rPr lang="en-US" sz="3600" dirty="0"/>
              <a:t>of the American </a:t>
            </a:r>
            <a:r>
              <a:rPr lang="en-US" sz="3600" dirty="0" smtClean="0"/>
              <a:t>military</a:t>
            </a:r>
            <a:r>
              <a:rPr lang="en-US" sz="3600" dirty="0"/>
              <a:t>. </a:t>
            </a:r>
          </a:p>
          <a:p>
            <a:endParaRPr lang="en-US" sz="36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0" y="6080766"/>
            <a:ext cx="1060450" cy="7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xtended beyond </a:t>
            </a:r>
            <a:r>
              <a:rPr lang="en-US" sz="3600" dirty="0"/>
              <a:t>his tenure in office </a:t>
            </a:r>
            <a:r>
              <a:rPr lang="en-US" sz="3600" dirty="0" smtClean="0"/>
              <a:t>with: </a:t>
            </a:r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dirty="0"/>
              <a:t>election of his vice president, </a:t>
            </a:r>
            <a:r>
              <a:rPr lang="en-US" sz="3600" dirty="0" smtClean="0"/>
              <a:t>George </a:t>
            </a:r>
            <a:r>
              <a:rPr lang="en-US" sz="3600" dirty="0"/>
              <a:t>H. W. Bush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election of a centrist Democrat, </a:t>
            </a:r>
            <a:r>
              <a:rPr lang="en-US" sz="3600" dirty="0" smtClean="0"/>
              <a:t>William </a:t>
            </a:r>
            <a:r>
              <a:rPr lang="en-US" sz="3600" dirty="0"/>
              <a:t>J. Clinton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Republican sweep of </a:t>
            </a:r>
            <a:r>
              <a:rPr lang="en-US" sz="3600" dirty="0" smtClean="0"/>
              <a:t>congressional </a:t>
            </a:r>
            <a:r>
              <a:rPr lang="en-US" sz="3600" dirty="0"/>
              <a:t>elections and </a:t>
            </a:r>
            <a:r>
              <a:rPr lang="en-US" sz="3600" dirty="0" smtClean="0"/>
              <a:t>statehouses </a:t>
            </a:r>
            <a:r>
              <a:rPr lang="en-US" sz="3600" dirty="0"/>
              <a:t>in the 1990s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election of George W. Bush as </a:t>
            </a:r>
            <a:r>
              <a:rPr lang="en-US" sz="3600" dirty="0" smtClean="0"/>
              <a:t>president</a:t>
            </a:r>
            <a:r>
              <a:rPr lang="en-US" sz="3600" dirty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90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Autofit/>
          </a:bodyPr>
          <a:lstStyle/>
          <a:p>
            <a:r>
              <a:rPr lang="en-US" sz="3600" dirty="0"/>
              <a:t>Government promotes a healthy </a:t>
            </a:r>
            <a:r>
              <a:rPr lang="en-US" sz="3600" dirty="0" smtClean="0"/>
              <a:t>economy </a:t>
            </a:r>
            <a:r>
              <a:rPr lang="en-US" sz="3600" dirty="0"/>
              <a:t>characterized by full </a:t>
            </a:r>
            <a:r>
              <a:rPr lang="en-US" sz="3600" dirty="0" smtClean="0"/>
              <a:t>employment </a:t>
            </a:r>
            <a:r>
              <a:rPr lang="en-US" sz="3600" dirty="0"/>
              <a:t>and low inflation through </a:t>
            </a:r>
            <a:r>
              <a:rPr lang="en-US" sz="3600" dirty="0" smtClean="0"/>
              <a:t>the </a:t>
            </a:r>
            <a:r>
              <a:rPr lang="en-US" sz="3600" dirty="0"/>
              <a:t>actions </a:t>
            </a:r>
            <a:r>
              <a:rPr lang="en-US" sz="3600" dirty="0" smtClean="0"/>
              <a:t>of: </a:t>
            </a:r>
            <a:endParaRPr lang="en-US" sz="3600" dirty="0"/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Federal Reserve: Monetary </a:t>
            </a:r>
            <a:r>
              <a:rPr lang="en-US" sz="3200" dirty="0" smtClean="0"/>
              <a:t>policy </a:t>
            </a:r>
            <a:r>
              <a:rPr lang="en-US" sz="3200" dirty="0"/>
              <a:t>decisions control the supply </a:t>
            </a:r>
            <a:r>
              <a:rPr lang="en-US" sz="3200" dirty="0" smtClean="0"/>
              <a:t>of </a:t>
            </a:r>
            <a:r>
              <a:rPr lang="en-US" sz="3200" dirty="0"/>
              <a:t>money and credit to expand or </a:t>
            </a:r>
            <a:r>
              <a:rPr lang="en-US" sz="3200" dirty="0" smtClean="0"/>
              <a:t>contract </a:t>
            </a:r>
            <a:r>
              <a:rPr lang="en-US" sz="3200" dirty="0"/>
              <a:t>economic growth. 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president and Congress: Fiscal </a:t>
            </a:r>
            <a:r>
              <a:rPr lang="en-US" sz="3200" dirty="0" smtClean="0"/>
              <a:t>policy </a:t>
            </a:r>
            <a:r>
              <a:rPr lang="en-US" sz="3200" dirty="0"/>
              <a:t>decisions determine levels of </a:t>
            </a:r>
            <a:r>
              <a:rPr lang="en-US" sz="3200" dirty="0" smtClean="0"/>
              <a:t>government </a:t>
            </a:r>
            <a:r>
              <a:rPr lang="en-US" sz="3200" dirty="0"/>
              <a:t>taxation and spending; </a:t>
            </a:r>
            <a:r>
              <a:rPr lang="en-US" sz="3200" dirty="0" smtClean="0"/>
              <a:t>government </a:t>
            </a:r>
            <a:r>
              <a:rPr lang="en-US" sz="3200" dirty="0"/>
              <a:t>regulates the economy.</a:t>
            </a:r>
          </a:p>
        </p:txBody>
      </p:sp>
    </p:spTree>
    <p:extLst>
      <p:ext uri="{BB962C8B-B14F-4D97-AF65-F5344CB8AC3E}">
        <p14:creationId xmlns:p14="http://schemas.microsoft.com/office/powerpoint/2010/main" val="42578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Supreme Court decided to hear this case, along with 4 others from:</a:t>
            </a:r>
          </a:p>
          <a:p>
            <a:pPr lvl="1"/>
            <a:r>
              <a:rPr lang="en-US" sz="4000" dirty="0" smtClean="0"/>
              <a:t>South Carolina</a:t>
            </a:r>
          </a:p>
          <a:p>
            <a:pPr lvl="1"/>
            <a:r>
              <a:rPr lang="en-US" sz="4000" dirty="0" smtClean="0"/>
              <a:t>Delaware</a:t>
            </a:r>
          </a:p>
          <a:p>
            <a:pPr lvl="1"/>
            <a:r>
              <a:rPr lang="en-US" sz="4000" dirty="0" smtClean="0"/>
              <a:t>Washington, D.C.</a:t>
            </a:r>
          </a:p>
          <a:p>
            <a:pPr lvl="1"/>
            <a:r>
              <a:rPr lang="en-US" sz="4000" dirty="0" smtClean="0"/>
              <a:t>Virginia (</a:t>
            </a:r>
            <a:r>
              <a:rPr lang="en-US" sz="4000" i="1" dirty="0" smtClean="0"/>
              <a:t>Davis v. County School Board of Prince Edward County)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55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3855"/>
            <a:ext cx="9164782" cy="6844145"/>
          </a:xfrm>
        </p:spPr>
      </p:pic>
    </p:spTree>
    <p:extLst>
      <p:ext uri="{BB962C8B-B14F-4D97-AF65-F5344CB8AC3E}">
        <p14:creationId xmlns:p14="http://schemas.microsoft.com/office/powerpoint/2010/main" val="29570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49580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Heightened security at home (Patriot </a:t>
            </a:r>
            <a:r>
              <a:rPr lang="en-US" sz="4400" dirty="0" smtClean="0"/>
              <a:t>Act</a:t>
            </a:r>
            <a:r>
              <a:rPr lang="en-US" sz="4400" dirty="0"/>
              <a:t>) </a:t>
            </a:r>
          </a:p>
          <a:p>
            <a:r>
              <a:rPr lang="en-US" sz="4400" dirty="0"/>
              <a:t> Diplomatic and military initiatives</a:t>
            </a: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441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81" y="1752600"/>
            <a:ext cx="5750256" cy="461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3400" cy="4625609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Davis Case</a:t>
            </a:r>
          </a:p>
          <a:p>
            <a:pPr lvl="1"/>
            <a:r>
              <a:rPr lang="en-US" sz="3600" dirty="0" smtClean="0"/>
              <a:t>Barbara Rose Johns – 16 year old</a:t>
            </a:r>
          </a:p>
          <a:p>
            <a:pPr lvl="2"/>
            <a:r>
              <a:rPr lang="en-US" sz="3200" dirty="0" smtClean="0"/>
              <a:t>Junior at all-black </a:t>
            </a:r>
            <a:r>
              <a:rPr lang="en-US" sz="3200" dirty="0" err="1" smtClean="0"/>
              <a:t>Moton</a:t>
            </a:r>
            <a:r>
              <a:rPr lang="en-US" sz="3200" dirty="0" smtClean="0"/>
              <a:t> High School in Farmville</a:t>
            </a:r>
          </a:p>
          <a:p>
            <a:pPr lvl="2"/>
            <a:r>
              <a:rPr lang="en-US" sz="3200" dirty="0" smtClean="0"/>
              <a:t>Across town was an exclusively white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8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Davis Case</a:t>
            </a:r>
          </a:p>
          <a:p>
            <a:pPr lvl="1"/>
            <a:r>
              <a:rPr lang="en-US" sz="4000" dirty="0" smtClean="0"/>
              <a:t>Johns noticed the massive inequality of resources and facilities</a:t>
            </a:r>
          </a:p>
          <a:p>
            <a:pPr lvl="1"/>
            <a:r>
              <a:rPr lang="en-US" sz="4000" dirty="0" smtClean="0"/>
              <a:t>When parents complained to the all-white school board, tar paper buildings were quickly erected to “fix” the problem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15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7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v. Board of Education of Topeka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4625609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Davis Case</a:t>
            </a:r>
          </a:p>
          <a:p>
            <a:pPr lvl="1"/>
            <a:r>
              <a:rPr lang="en-US" sz="3600" dirty="0" smtClean="0"/>
              <a:t>Johns gathered other students and together created a protest movement</a:t>
            </a:r>
          </a:p>
          <a:p>
            <a:pPr lvl="1"/>
            <a:r>
              <a:rPr lang="en-US" sz="3600" dirty="0" smtClean="0"/>
              <a:t>Gathered support from the NAACP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24000"/>
            <a:ext cx="45815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12510"/>
            <a:ext cx="9124666" cy="6845490"/>
          </a:xfrm>
        </p:spPr>
      </p:pic>
    </p:spTree>
    <p:extLst>
      <p:ext uri="{BB962C8B-B14F-4D97-AF65-F5344CB8AC3E}">
        <p14:creationId xmlns:p14="http://schemas.microsoft.com/office/powerpoint/2010/main" val="17904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1783</TotalTime>
  <Words>1070</Words>
  <Application>Microsoft Office PowerPoint</Application>
  <PresentationFormat>On-screen Show (4:3)</PresentationFormat>
  <Paragraphs>149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The Civil Rights Movement – Brown v. Board of Education</vt:lpstr>
      <vt:lpstr>Brown v. Board of Education of Topeka</vt:lpstr>
      <vt:lpstr>Brown v. Board of Education of Topeka</vt:lpstr>
      <vt:lpstr>Brown v. Board of Education of Topeka</vt:lpstr>
      <vt:lpstr>Brown v. Board of Education of Topeka</vt:lpstr>
      <vt:lpstr>Brown v. Board of Education of Topeka</vt:lpstr>
      <vt:lpstr>PowerPoint Presentation</vt:lpstr>
      <vt:lpstr>Brown v. Board of Education of Topeka</vt:lpstr>
      <vt:lpstr>PowerPoint Presentation</vt:lpstr>
      <vt:lpstr>Brown v. Board of Education of Topeka</vt:lpstr>
      <vt:lpstr>Brown v. Board of Education of Topeka</vt:lpstr>
      <vt:lpstr>PowerPoint Presentation</vt:lpstr>
      <vt:lpstr>Virginia’s Response</vt:lpstr>
      <vt:lpstr>PowerPoint Presentation</vt:lpstr>
      <vt:lpstr>The Civil Rights Movement – Marches and Landmark Decisions</vt:lpstr>
      <vt:lpstr>NAACP – National Association for the Advancement of Colored People</vt:lpstr>
      <vt:lpstr>Martin Luther King, Jr. </vt:lpstr>
      <vt:lpstr>1963 March on Washington</vt:lpstr>
      <vt:lpstr>Civil Rights Act of 1964</vt:lpstr>
      <vt:lpstr>Voting Rights Act of 1965</vt:lpstr>
      <vt:lpstr>Social, Cultural, and Political Developments in Recent Decades</vt:lpstr>
      <vt:lpstr>Space Program</vt:lpstr>
      <vt:lpstr>PowerPoint Presentation</vt:lpstr>
      <vt:lpstr>Space Program</vt:lpstr>
      <vt:lpstr>Technology</vt:lpstr>
      <vt:lpstr>Examples of Technological Advances</vt:lpstr>
      <vt:lpstr>  Changes in work, school, and health care in recent decades </vt:lpstr>
      <vt:lpstr>The United States Supreme Court</vt:lpstr>
      <vt:lpstr>This United States Supreme Court</vt:lpstr>
      <vt:lpstr>This United States Supreme Court</vt:lpstr>
      <vt:lpstr>This United States Supreme Court</vt:lpstr>
      <vt:lpstr>This United States Supreme Court</vt:lpstr>
      <vt:lpstr>Immigration</vt:lpstr>
      <vt:lpstr>Immigration</vt:lpstr>
      <vt:lpstr>Immigration</vt:lpstr>
      <vt:lpstr>Reagan Revolution</vt:lpstr>
      <vt:lpstr>PowerPoint Presentation</vt:lpstr>
      <vt:lpstr>Reagan Revolution</vt:lpstr>
      <vt:lpstr>The Role of the Government</vt:lpstr>
      <vt:lpstr>PowerPoint Presentation</vt:lpstr>
      <vt:lpstr>Terrorism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Joseph M. Rorrer</dc:creator>
  <cp:lastModifiedBy>Joseph M. Rorrer</cp:lastModifiedBy>
  <cp:revision>15</cp:revision>
  <cp:lastPrinted>2014-12-01T15:01:51Z</cp:lastPrinted>
  <dcterms:created xsi:type="dcterms:W3CDTF">2013-12-01T22:32:25Z</dcterms:created>
  <dcterms:modified xsi:type="dcterms:W3CDTF">2014-12-02T17:57:32Z</dcterms:modified>
</cp:coreProperties>
</file>