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0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7F27A0-F61D-4E86-AB9F-B615E0AB615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AE27D5-93E7-40BF-804D-668DAE37AD5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A0-F61D-4E86-AB9F-B615E0AB615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27D5-93E7-40BF-804D-668DAE37AD5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A0-F61D-4E86-AB9F-B615E0AB615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27D5-93E7-40BF-804D-668DAE37AD5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A0-F61D-4E86-AB9F-B615E0AB615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27D5-93E7-40BF-804D-668DAE37AD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A0-F61D-4E86-AB9F-B615E0AB615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27D5-93E7-40BF-804D-668DAE37AD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A0-F61D-4E86-AB9F-B615E0AB615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27D5-93E7-40BF-804D-668DAE37AD5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A0-F61D-4E86-AB9F-B615E0AB615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27D5-93E7-40BF-804D-668DAE37AD5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A0-F61D-4E86-AB9F-B615E0AB615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27D5-93E7-40BF-804D-668DAE37AD5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A0-F61D-4E86-AB9F-B615E0AB615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27D5-93E7-40BF-804D-668DAE37A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A0-F61D-4E86-AB9F-B615E0AB615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27D5-93E7-40BF-804D-668DAE37A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27A0-F61D-4E86-AB9F-B615E0AB615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27D5-93E7-40BF-804D-668DAE37A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C7F27A0-F61D-4E86-AB9F-B615E0AB615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7AE27D5-93E7-40BF-804D-668DAE37AD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VUS.4b,c,d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133600"/>
            <a:ext cx="9143999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/>
              <a:t>“That </a:t>
            </a:r>
            <a:r>
              <a:rPr lang="en-US" sz="3400" dirty="0"/>
              <a:t>to secure these rights, </a:t>
            </a:r>
            <a:r>
              <a:rPr lang="en-US" sz="3400" dirty="0" smtClean="0"/>
              <a:t>Governments </a:t>
            </a:r>
            <a:r>
              <a:rPr lang="en-US" sz="3400" dirty="0"/>
              <a:t>are instituted among </a:t>
            </a:r>
            <a:r>
              <a:rPr lang="en-US" sz="3400" dirty="0" smtClean="0"/>
              <a:t>Men</a:t>
            </a:r>
            <a:r>
              <a:rPr lang="en-US" sz="3400" dirty="0"/>
              <a:t>, deriving their just powers from </a:t>
            </a:r>
            <a:r>
              <a:rPr lang="en-US" sz="3400" dirty="0" smtClean="0"/>
              <a:t>the </a:t>
            </a:r>
            <a:r>
              <a:rPr lang="en-US" sz="3400" dirty="0"/>
              <a:t>consent of the governed.</a:t>
            </a: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That </a:t>
            </a:r>
            <a:r>
              <a:rPr lang="en-US" sz="3400" dirty="0"/>
              <a:t>whenever any Form of </a:t>
            </a:r>
            <a:r>
              <a:rPr lang="en-US" sz="3400" dirty="0" smtClean="0"/>
              <a:t>Government </a:t>
            </a:r>
            <a:r>
              <a:rPr lang="en-US" sz="3400" dirty="0"/>
              <a:t>becomes destructive of </a:t>
            </a:r>
            <a:r>
              <a:rPr lang="en-US" sz="3400" dirty="0" smtClean="0"/>
              <a:t>these </a:t>
            </a:r>
            <a:r>
              <a:rPr lang="en-US" sz="3400" dirty="0"/>
              <a:t>ends, it is the Right of the </a:t>
            </a:r>
            <a:r>
              <a:rPr lang="en-US" sz="3400" dirty="0" smtClean="0"/>
              <a:t>People </a:t>
            </a:r>
            <a:r>
              <a:rPr lang="en-US" sz="3400" dirty="0"/>
              <a:t>to alter or abolish it, and to </a:t>
            </a:r>
            <a:r>
              <a:rPr lang="en-US" sz="3400" dirty="0" smtClean="0"/>
              <a:t>institute </a:t>
            </a:r>
            <a:r>
              <a:rPr lang="en-US" sz="3400" dirty="0"/>
              <a:t>new Government</a:t>
            </a:r>
            <a:r>
              <a:rPr lang="en-US" sz="3400" dirty="0" smtClean="0"/>
              <a:t>….”</a:t>
            </a: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1054250"/>
          </a:xfrm>
        </p:spPr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2248347"/>
            <a:ext cx="8292352" cy="3877815"/>
          </a:xfrm>
        </p:spPr>
        <p:txBody>
          <a:bodyPr>
            <a:normAutofit/>
          </a:bodyPr>
          <a:lstStyle/>
          <a:p>
            <a:r>
              <a:rPr lang="en-US" sz="3600" dirty="0"/>
              <a:t>The key principles of the Declaration of </a:t>
            </a:r>
            <a:r>
              <a:rPr lang="en-US" sz="3600" dirty="0" smtClean="0"/>
              <a:t>Independence </a:t>
            </a:r>
            <a:r>
              <a:rPr lang="en-US" sz="3600" dirty="0"/>
              <a:t>increased political, social, </a:t>
            </a:r>
            <a:r>
              <a:rPr lang="en-US" sz="3600" dirty="0" smtClean="0"/>
              <a:t>and </a:t>
            </a:r>
            <a:r>
              <a:rPr lang="en-US" sz="3600" dirty="0"/>
              <a:t>economic participation in the </a:t>
            </a:r>
            <a:r>
              <a:rPr lang="en-US" sz="3600" dirty="0" smtClean="0"/>
              <a:t>American </a:t>
            </a:r>
            <a:r>
              <a:rPr lang="en-US" sz="3600" dirty="0"/>
              <a:t>experience over a period of </a:t>
            </a:r>
            <a:r>
              <a:rPr lang="en-US" sz="3600" dirty="0" smtClean="0"/>
              <a:t>time</a:t>
            </a:r>
            <a:r>
              <a:rPr lang="en-US" sz="36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1054250"/>
          </a:xfrm>
        </p:spPr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2248347"/>
            <a:ext cx="8292352" cy="3877815"/>
          </a:xfrm>
        </p:spPr>
        <p:txBody>
          <a:bodyPr>
            <a:normAutofit/>
          </a:bodyPr>
          <a:lstStyle/>
          <a:p>
            <a:r>
              <a:rPr lang="en-US" sz="4000" dirty="0"/>
              <a:t>Political participation (equality)</a:t>
            </a:r>
          </a:p>
          <a:p>
            <a:pPr lvl="1"/>
            <a:r>
              <a:rPr lang="en-US" sz="3600" dirty="0" smtClean="0"/>
              <a:t>Extending </a:t>
            </a:r>
            <a:r>
              <a:rPr lang="en-US" sz="3600" dirty="0"/>
              <a:t>the franchise</a:t>
            </a:r>
          </a:p>
          <a:p>
            <a:pPr lvl="1"/>
            <a:r>
              <a:rPr lang="en-US" sz="3600" dirty="0" smtClean="0"/>
              <a:t>Upholding </a:t>
            </a:r>
            <a:r>
              <a:rPr lang="en-US" sz="3600" dirty="0"/>
              <a:t>due process of law</a:t>
            </a:r>
          </a:p>
          <a:p>
            <a:pPr lvl="1"/>
            <a:r>
              <a:rPr lang="en-US" sz="3600" dirty="0" smtClean="0"/>
              <a:t>Providing free </a:t>
            </a:r>
            <a:r>
              <a:rPr lang="en-US" sz="3600" dirty="0"/>
              <a:t>public education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1054250"/>
          </a:xfrm>
        </p:spPr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2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248347"/>
            <a:ext cx="8444752" cy="3877815"/>
          </a:xfrm>
        </p:spPr>
        <p:txBody>
          <a:bodyPr>
            <a:normAutofit/>
          </a:bodyPr>
          <a:lstStyle/>
          <a:p>
            <a:r>
              <a:rPr lang="en-US" sz="4000" dirty="0"/>
              <a:t>Social participation (liberty)</a:t>
            </a:r>
          </a:p>
          <a:p>
            <a:pPr lvl="1"/>
            <a:r>
              <a:rPr lang="en-US" sz="3600" dirty="0" smtClean="0"/>
              <a:t>Abolishing </a:t>
            </a:r>
            <a:r>
              <a:rPr lang="en-US" sz="3600" dirty="0"/>
              <a:t>slavery</a:t>
            </a:r>
          </a:p>
          <a:p>
            <a:pPr lvl="1"/>
            <a:r>
              <a:rPr lang="en-US" sz="3600" dirty="0" smtClean="0"/>
              <a:t>Extending </a:t>
            </a:r>
            <a:r>
              <a:rPr lang="en-US" sz="3600" dirty="0"/>
              <a:t>civil rights to women </a:t>
            </a:r>
            <a:r>
              <a:rPr lang="en-US" sz="3600" dirty="0" smtClean="0"/>
              <a:t>and </a:t>
            </a:r>
            <a:r>
              <a:rPr lang="en-US" sz="3600" dirty="0"/>
              <a:t>other groups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1054250"/>
          </a:xfrm>
        </p:spPr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3877815"/>
          </a:xfrm>
        </p:spPr>
        <p:txBody>
          <a:bodyPr>
            <a:noAutofit/>
          </a:bodyPr>
          <a:lstStyle/>
          <a:p>
            <a:r>
              <a:rPr lang="en-US" sz="4400" dirty="0"/>
              <a:t>Economic participation (pursuit of </a:t>
            </a:r>
            <a:r>
              <a:rPr lang="en-US" sz="4400" dirty="0" smtClean="0"/>
              <a:t>happiness</a:t>
            </a:r>
            <a:r>
              <a:rPr lang="en-US" sz="4400" dirty="0"/>
              <a:t>)</a:t>
            </a:r>
          </a:p>
          <a:p>
            <a:pPr lvl="1"/>
            <a:r>
              <a:rPr lang="en-US" sz="4000" dirty="0" smtClean="0"/>
              <a:t>Regulating </a:t>
            </a:r>
            <a:r>
              <a:rPr lang="en-US" sz="4000" dirty="0"/>
              <a:t>the free enterprise </a:t>
            </a:r>
            <a:r>
              <a:rPr lang="en-US" sz="4400" dirty="0" smtClean="0"/>
              <a:t>system</a:t>
            </a:r>
            <a:endParaRPr lang="en-US" sz="4400" dirty="0"/>
          </a:p>
          <a:p>
            <a:pPr lvl="1"/>
            <a:r>
              <a:rPr lang="en-US" sz="4000" dirty="0" smtClean="0"/>
              <a:t>Promoting </a:t>
            </a:r>
            <a:r>
              <a:rPr lang="en-US" sz="4000" dirty="0"/>
              <a:t>economic opportunity</a:t>
            </a:r>
          </a:p>
          <a:p>
            <a:pPr lvl="1"/>
            <a:r>
              <a:rPr lang="en-US" sz="4000" dirty="0" smtClean="0"/>
              <a:t>Protecting </a:t>
            </a:r>
            <a:r>
              <a:rPr lang="en-US" sz="4000" dirty="0"/>
              <a:t>property rights</a:t>
            </a:r>
            <a:endParaRPr lang="en-US" sz="36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1054250"/>
          </a:xfrm>
        </p:spPr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7745505" cy="3877815"/>
          </a:xfrm>
        </p:spPr>
        <p:txBody>
          <a:bodyPr>
            <a:noAutofit/>
          </a:bodyPr>
          <a:lstStyle/>
          <a:p>
            <a:r>
              <a:rPr lang="en-US" sz="3600" dirty="0" smtClean="0"/>
              <a:t>April 18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1775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British troops sent to destroy guns and ammunition stored in Concord, Massachusetts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John Hancock and Samuel Adams were also to be arrested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395806"/>
          </a:xfrm>
        </p:spPr>
        <p:txBody>
          <a:bodyPr/>
          <a:lstStyle/>
          <a:p>
            <a:r>
              <a:rPr lang="en-US" dirty="0" smtClean="0"/>
              <a:t>The War for Independence Begins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81200"/>
            <a:ext cx="9143999" cy="4068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Paul Revere is sent to warn Hancock and Adams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“One if by land, Two if by sea”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A group of militiamen are at Lexington, ready to defend the town against the British</a:t>
            </a:r>
          </a:p>
          <a:p>
            <a:pPr lvl="1"/>
            <a:r>
              <a:rPr lang="en-US" sz="2800" dirty="0" smtClean="0"/>
              <a:t>Minutemen </a:t>
            </a:r>
            <a:endParaRPr lang="en-US" sz="28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83127" y="381000"/>
            <a:ext cx="9067800" cy="1054250"/>
          </a:xfrm>
        </p:spPr>
        <p:txBody>
          <a:bodyPr/>
          <a:lstStyle/>
          <a:p>
            <a:r>
              <a:rPr lang="en-US" dirty="0" smtClean="0"/>
              <a:t>The War for Independence Begins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89928"/>
            <a:ext cx="7200904" cy="544036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56263" cy="1054250"/>
          </a:xfrm>
        </p:spPr>
        <p:txBody>
          <a:bodyPr/>
          <a:lstStyle/>
          <a:p>
            <a:r>
              <a:rPr lang="en-US" dirty="0" smtClean="0"/>
              <a:t>The British are Coming!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8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2248347"/>
            <a:ext cx="8610599" cy="4457253"/>
          </a:xfrm>
        </p:spPr>
        <p:txBody>
          <a:bodyPr>
            <a:noAutofit/>
          </a:bodyPr>
          <a:lstStyle/>
          <a:p>
            <a:r>
              <a:rPr lang="en-US" sz="4800" dirty="0" smtClean="0"/>
              <a:t>Although the men in Lexington were defeated, they gave the minutemen in Concord enough time to hide away most of the ammunition and weapons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8763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248347"/>
            <a:ext cx="9144000" cy="3877815"/>
          </a:xfrm>
        </p:spPr>
        <p:txBody>
          <a:bodyPr>
            <a:noAutofit/>
          </a:bodyPr>
          <a:lstStyle/>
          <a:p>
            <a:r>
              <a:rPr lang="en-US" sz="4000" dirty="0" smtClean="0"/>
              <a:t>As the British burned what they could find, local citizens and minutemen gathered</a:t>
            </a:r>
          </a:p>
          <a:p>
            <a:r>
              <a:rPr lang="en-US" sz="4000" dirty="0" smtClean="0"/>
              <a:t>The British soldiers are attacked</a:t>
            </a:r>
          </a:p>
          <a:p>
            <a:r>
              <a:rPr lang="en-US" sz="4000" b="1" dirty="0" smtClean="0"/>
              <a:t>73 British soldiers are killed,  174 wounded</a:t>
            </a:r>
          </a:p>
          <a:p>
            <a:r>
              <a:rPr lang="en-US" sz="4000" b="1" dirty="0" smtClean="0"/>
              <a:t>49 Patriots are killed, 39 wounded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54250"/>
          </a:xfrm>
        </p:spPr>
        <p:txBody>
          <a:bodyPr/>
          <a:lstStyle/>
          <a:p>
            <a:r>
              <a:rPr lang="en-US" dirty="0" smtClean="0"/>
              <a:t>The War for Independence Begins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2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48347"/>
            <a:ext cx="9067799" cy="438105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13 colonies meet in Pennsylvania</a:t>
            </a:r>
          </a:p>
          <a:p>
            <a:r>
              <a:rPr lang="en-US" sz="4000" dirty="0" smtClean="0"/>
              <a:t>Managed the Colonial war effort</a:t>
            </a:r>
          </a:p>
          <a:p>
            <a:r>
              <a:rPr lang="en-US" sz="4000" dirty="0" smtClean="0"/>
              <a:t>Appointed George Washington as general of the Continental Army</a:t>
            </a:r>
          </a:p>
          <a:p>
            <a:r>
              <a:rPr lang="en-US" sz="4000" dirty="0" smtClean="0"/>
              <a:t>Thomas Jefferson is asked to create the Declaration of Independence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055" y="304800"/>
            <a:ext cx="9067800" cy="1054250"/>
          </a:xfrm>
        </p:spPr>
        <p:txBody>
          <a:bodyPr/>
          <a:lstStyle/>
          <a:p>
            <a:r>
              <a:rPr lang="en-US" dirty="0" smtClean="0"/>
              <a:t>Second Continental Congress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34636"/>
            <a:ext cx="4715447" cy="514696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302" y="1427018"/>
            <a:ext cx="4442407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133600"/>
            <a:ext cx="9143999" cy="472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Inspired by John Locke and Thomas Paine:</a:t>
            </a:r>
          </a:p>
          <a:p>
            <a:pPr marL="0" indent="0">
              <a:buNone/>
            </a:pPr>
            <a:endParaRPr lang="en-US" sz="3600" dirty="0" smtClean="0"/>
          </a:p>
          <a:p>
            <a:pPr marL="411480" lvl="1" indent="0">
              <a:buNone/>
            </a:pPr>
            <a:r>
              <a:rPr lang="en-US" sz="3400" dirty="0" smtClean="0"/>
              <a:t>“We </a:t>
            </a:r>
            <a:r>
              <a:rPr lang="en-US" sz="3400" dirty="0"/>
              <a:t>hold these truths to be </a:t>
            </a:r>
            <a:r>
              <a:rPr lang="en-US" sz="3400" dirty="0" smtClean="0"/>
              <a:t>self-evident</a:t>
            </a:r>
            <a:r>
              <a:rPr lang="en-US" sz="3400" dirty="0"/>
              <a:t>, that all men are created </a:t>
            </a:r>
            <a:r>
              <a:rPr lang="en-US" sz="3400" dirty="0" smtClean="0"/>
              <a:t>equal</a:t>
            </a:r>
            <a:r>
              <a:rPr lang="en-US" sz="3400" dirty="0"/>
              <a:t>, that they are endowed by their </a:t>
            </a:r>
            <a:r>
              <a:rPr lang="en-US" sz="3400" dirty="0" smtClean="0"/>
              <a:t>Creator </a:t>
            </a:r>
            <a:r>
              <a:rPr lang="en-US" sz="3400" dirty="0"/>
              <a:t>with certain unalienable </a:t>
            </a:r>
            <a:r>
              <a:rPr lang="en-US" sz="3400" dirty="0" smtClean="0"/>
              <a:t>Rights</a:t>
            </a:r>
            <a:r>
              <a:rPr lang="en-US" sz="3400" dirty="0"/>
              <a:t>, that among these are Life, </a:t>
            </a:r>
            <a:r>
              <a:rPr lang="en-US" sz="3400" dirty="0" smtClean="0"/>
              <a:t>Liberty</a:t>
            </a:r>
            <a:r>
              <a:rPr lang="en-US" sz="3400" dirty="0"/>
              <a:t>, and the pursuit of </a:t>
            </a:r>
            <a:r>
              <a:rPr lang="en-US" sz="3400" dirty="0" smtClean="0"/>
              <a:t>Happiness”</a:t>
            </a: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1054250"/>
          </a:xfrm>
        </p:spPr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7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60</TotalTime>
  <Words>378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Hardcover</vt:lpstr>
      <vt:lpstr>The American Revolution</vt:lpstr>
      <vt:lpstr>The War for Independence Begins</vt:lpstr>
      <vt:lpstr>The War for Independence Begins</vt:lpstr>
      <vt:lpstr>The British are Coming!</vt:lpstr>
      <vt:lpstr>PowerPoint Presentation</vt:lpstr>
      <vt:lpstr>The War for Independence Begins</vt:lpstr>
      <vt:lpstr>Second Continental Congress</vt:lpstr>
      <vt:lpstr>PowerPoint Presentation</vt:lpstr>
      <vt:lpstr>Declaration of Independence</vt:lpstr>
      <vt:lpstr>Declaration of Independence</vt:lpstr>
      <vt:lpstr>Declaration of Independence</vt:lpstr>
      <vt:lpstr>Declaration of Independence</vt:lpstr>
      <vt:lpstr>Declaration of Independence</vt:lpstr>
      <vt:lpstr>Declaration of Independence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Revolution</dc:title>
  <dc:creator>Joseph M. Rorrer</dc:creator>
  <cp:lastModifiedBy>Joseph M. Rorrer</cp:lastModifiedBy>
  <cp:revision>5</cp:revision>
  <dcterms:created xsi:type="dcterms:W3CDTF">2013-08-22T01:11:56Z</dcterms:created>
  <dcterms:modified xsi:type="dcterms:W3CDTF">2013-08-22T02:12:01Z</dcterms:modified>
</cp:coreProperties>
</file>