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58" r:id="rId14"/>
    <p:sldId id="260" r:id="rId15"/>
    <p:sldId id="261" r:id="rId16"/>
    <p:sldId id="262" r:id="rId17"/>
    <p:sldId id="263" r:id="rId18"/>
    <p:sldId id="264" r:id="rId19"/>
    <p:sldId id="265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6C6CDD-F160-4990-862D-970DF8ED13FC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2A01C-3793-49B5-9E64-9B2BC8791037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6CDD-F160-4990-862D-970DF8ED13FC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A01C-3793-49B5-9E64-9B2BC8791037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6CDD-F160-4990-862D-970DF8ED13FC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A01C-3793-49B5-9E64-9B2BC8791037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6CDD-F160-4990-862D-970DF8ED13FC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A01C-3793-49B5-9E64-9B2BC879103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6CDD-F160-4990-862D-970DF8ED13FC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A01C-3793-49B5-9E64-9B2BC879103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6CDD-F160-4990-862D-970DF8ED13FC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A01C-3793-49B5-9E64-9B2BC879103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6CDD-F160-4990-862D-970DF8ED13FC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A01C-3793-49B5-9E64-9B2BC8791037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6CDD-F160-4990-862D-970DF8ED13FC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A01C-3793-49B5-9E64-9B2BC8791037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6CDD-F160-4990-862D-970DF8ED13FC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A01C-3793-49B5-9E64-9B2BC87910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6CDD-F160-4990-862D-970DF8ED13FC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A01C-3793-49B5-9E64-9B2BC87910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6CDD-F160-4990-862D-970DF8ED13FC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2A01C-3793-49B5-9E64-9B2BC87910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86C6CDD-F160-4990-862D-970DF8ED13FC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7D2A01C-3793-49B5-9E64-9B2BC879103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066800"/>
            <a:ext cx="6777318" cy="1731982"/>
          </a:xfrm>
        </p:spPr>
        <p:txBody>
          <a:bodyPr/>
          <a:lstStyle/>
          <a:p>
            <a:r>
              <a:rPr lang="en-US" sz="4800" dirty="0" smtClean="0"/>
              <a:t>Reconstruction: Rebuilding and Deconstructing America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20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57400"/>
            <a:ext cx="7745505" cy="3877815"/>
          </a:xfrm>
        </p:spPr>
        <p:txBody>
          <a:bodyPr>
            <a:noAutofit/>
          </a:bodyPr>
          <a:lstStyle/>
          <a:p>
            <a:r>
              <a:rPr lang="en-US" sz="2800" dirty="0"/>
              <a:t>Urged Radical Republicans not to be </a:t>
            </a:r>
            <a:r>
              <a:rPr lang="en-US" sz="2800" dirty="0" smtClean="0"/>
              <a:t>harsh </a:t>
            </a:r>
            <a:r>
              <a:rPr lang="en-US" sz="2800" dirty="0"/>
              <a:t>with former </a:t>
            </a:r>
            <a:r>
              <a:rPr lang="en-US" sz="2800" dirty="0" smtClean="0"/>
              <a:t>Confederates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Elected </a:t>
            </a:r>
            <a:r>
              <a:rPr lang="en-US" sz="2800" dirty="0"/>
              <a:t>President and served during </a:t>
            </a:r>
            <a:r>
              <a:rPr lang="en-US" sz="2800" dirty="0" smtClean="0"/>
              <a:t>most </a:t>
            </a:r>
            <a:r>
              <a:rPr lang="en-US" sz="2800" dirty="0"/>
              <a:t>of </a:t>
            </a:r>
            <a:r>
              <a:rPr lang="en-US" sz="2800" dirty="0" smtClean="0"/>
              <a:t>Reconstruction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Advocated rights </a:t>
            </a:r>
            <a:r>
              <a:rPr lang="en-US" sz="2800" dirty="0"/>
              <a:t>for the </a:t>
            </a:r>
            <a:r>
              <a:rPr lang="en-US" sz="2800" dirty="0" smtClean="0"/>
              <a:t>freedman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Opposed </a:t>
            </a:r>
            <a:r>
              <a:rPr lang="en-US" sz="2800" dirty="0"/>
              <a:t>retribution directed to the </a:t>
            </a:r>
            <a:r>
              <a:rPr lang="en-US" sz="2800" dirty="0" smtClean="0"/>
              <a:t>defeated </a:t>
            </a:r>
            <a:r>
              <a:rPr lang="en-US" sz="2800" dirty="0"/>
              <a:t>South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56263" cy="1054250"/>
          </a:xfrm>
        </p:spPr>
        <p:txBody>
          <a:bodyPr/>
          <a:lstStyle/>
          <a:p>
            <a:r>
              <a:rPr lang="en-US" dirty="0" smtClean="0"/>
              <a:t>Ulysses S. Grant Post-War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71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Urged Southerners to reconcile and </a:t>
            </a:r>
            <a:r>
              <a:rPr lang="en-US" sz="2800" dirty="0" smtClean="0"/>
              <a:t>rejoin </a:t>
            </a:r>
            <a:r>
              <a:rPr lang="en-US" sz="2800" dirty="0"/>
              <a:t>the United </a:t>
            </a:r>
            <a:r>
              <a:rPr lang="en-US" sz="2800" dirty="0" smtClean="0"/>
              <a:t>States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Served </a:t>
            </a:r>
            <a:r>
              <a:rPr lang="en-US" sz="2800" dirty="0"/>
              <a:t>as President of Washington </a:t>
            </a:r>
            <a:r>
              <a:rPr lang="en-US" sz="2800" dirty="0" smtClean="0"/>
              <a:t>College </a:t>
            </a:r>
            <a:r>
              <a:rPr lang="en-US" sz="2800" dirty="0"/>
              <a:t>(Washington &amp; Lee University </a:t>
            </a:r>
            <a:r>
              <a:rPr lang="en-US" sz="2800" dirty="0" smtClean="0"/>
              <a:t>today)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Emphasized </a:t>
            </a:r>
            <a:r>
              <a:rPr lang="en-US" sz="2800" dirty="0"/>
              <a:t>the importance of education </a:t>
            </a:r>
            <a:r>
              <a:rPr lang="en-US" sz="2800" dirty="0" smtClean="0"/>
              <a:t>to </a:t>
            </a:r>
            <a:r>
              <a:rPr lang="en-US" sz="2800" dirty="0"/>
              <a:t>the nation’s future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Robert E. Lee Post-War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20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057400"/>
            <a:ext cx="8915400" cy="4419600"/>
          </a:xfrm>
        </p:spPr>
        <p:txBody>
          <a:bodyPr>
            <a:noAutofit/>
          </a:bodyPr>
          <a:lstStyle/>
          <a:p>
            <a:r>
              <a:rPr lang="en-US" sz="2800" dirty="0"/>
              <a:t>Supported full equality for African </a:t>
            </a:r>
            <a:r>
              <a:rPr lang="en-US" sz="2800" dirty="0" smtClean="0"/>
              <a:t>Americans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Advocated </a:t>
            </a:r>
            <a:r>
              <a:rPr lang="en-US" sz="2800" dirty="0"/>
              <a:t>for the passage of the </a:t>
            </a:r>
            <a:r>
              <a:rPr lang="en-US" sz="2800" dirty="0" smtClean="0"/>
              <a:t>14thand 15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Amendments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Encouraged </a:t>
            </a:r>
            <a:r>
              <a:rPr lang="en-US" sz="2800" dirty="0"/>
              <a:t>federal government actions </a:t>
            </a:r>
            <a:r>
              <a:rPr lang="en-US" sz="2800" dirty="0" smtClean="0"/>
              <a:t>to </a:t>
            </a:r>
            <a:r>
              <a:rPr lang="en-US" sz="2800" dirty="0"/>
              <a:t>protect the rights of the freedmen in </a:t>
            </a:r>
            <a:r>
              <a:rPr lang="en-US" sz="2800" dirty="0" smtClean="0"/>
              <a:t>the South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Served </a:t>
            </a:r>
            <a:r>
              <a:rPr lang="en-US" sz="2800" dirty="0"/>
              <a:t>as ambassador to Haiti and in the </a:t>
            </a:r>
            <a:r>
              <a:rPr lang="en-US" sz="2800" dirty="0" smtClean="0"/>
              <a:t>civil </a:t>
            </a:r>
            <a:r>
              <a:rPr lang="en-US" sz="2800" dirty="0"/>
              <a:t>service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56263" cy="1054250"/>
          </a:xfrm>
        </p:spPr>
        <p:txBody>
          <a:bodyPr/>
          <a:lstStyle/>
          <a:p>
            <a:r>
              <a:rPr lang="en-US" dirty="0" smtClean="0"/>
              <a:t>Frederick Douglass Post-War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12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Favored guaranteeing voting and civil rights to freed slaves immediately and quickly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Wanted to punish the South for the war</a:t>
            </a:r>
          </a:p>
          <a:p>
            <a:pPr lvl="1"/>
            <a:r>
              <a:rPr lang="en-US" sz="2800" dirty="0" smtClean="0"/>
              <a:t>Put under strict military rule</a:t>
            </a:r>
          </a:p>
          <a:p>
            <a:pPr lvl="1"/>
            <a:r>
              <a:rPr lang="en-US" sz="2800" dirty="0" smtClean="0"/>
              <a:t>Forced to bow to the north in order to re-enter the Union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Radical Republicans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92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0782" y="2057400"/>
            <a:ext cx="5257800" cy="3877815"/>
          </a:xfrm>
        </p:spPr>
        <p:txBody>
          <a:bodyPr>
            <a:noAutofit/>
          </a:bodyPr>
          <a:lstStyle/>
          <a:p>
            <a:r>
              <a:rPr lang="en-US" sz="2800" dirty="0" smtClean="0"/>
              <a:t>Not a military hero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Democrat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Wanted to implement Lincoln’s plan for Reconstruction 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First president impeached </a:t>
            </a:r>
          </a:p>
          <a:p>
            <a:pPr lvl="1"/>
            <a:r>
              <a:rPr lang="en-US" sz="2400" dirty="0" smtClean="0"/>
              <a:t>Failed by 1 vote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Andrew Johnson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209800"/>
            <a:ext cx="4772891" cy="269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7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2057401"/>
            <a:ext cx="8063752" cy="4068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/>
              <a:t>13</a:t>
            </a:r>
            <a:r>
              <a:rPr lang="en-US" sz="4000" b="1" baseline="30000" dirty="0" smtClean="0"/>
              <a:t>th</a:t>
            </a:r>
            <a:r>
              <a:rPr lang="en-US" sz="4000" b="1" dirty="0" smtClean="0"/>
              <a:t> Amendment </a:t>
            </a:r>
            <a:r>
              <a:rPr lang="en-US" sz="4000" dirty="0" smtClean="0"/>
              <a:t>– Permanently abolished slavery in the United States</a:t>
            </a:r>
          </a:p>
          <a:p>
            <a:pPr marL="0" indent="0">
              <a:buNone/>
            </a:pPr>
            <a:endParaRPr lang="en-US" sz="2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War Amendments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267200"/>
            <a:ext cx="79248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8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057400"/>
            <a:ext cx="42672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14</a:t>
            </a:r>
            <a:r>
              <a:rPr lang="en-US" sz="4000" b="1" baseline="30000" dirty="0"/>
              <a:t>th</a:t>
            </a:r>
            <a:r>
              <a:rPr lang="en-US" sz="4000" b="1" dirty="0"/>
              <a:t> Amendment </a:t>
            </a:r>
            <a:r>
              <a:rPr lang="en-US" sz="4000" dirty="0"/>
              <a:t>- States were prohibited from denying equal rights under the law to any American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War Amendments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209800"/>
            <a:ext cx="4572001" cy="286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5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4863353" cy="38778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b="1" dirty="0"/>
              <a:t>15th Amendment</a:t>
            </a:r>
            <a:r>
              <a:rPr lang="en-US" sz="4000" dirty="0"/>
              <a:t>: Voting rights were guaranteed regardless of “race, color, or previous condition of servitude” (former slaves).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War Amendments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823" y="2438400"/>
            <a:ext cx="28575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2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Reconstruction period ended </a:t>
            </a:r>
            <a:r>
              <a:rPr lang="en-US" sz="2800" dirty="0" smtClean="0"/>
              <a:t>following </a:t>
            </a:r>
            <a:r>
              <a:rPr lang="en-US" sz="2800" dirty="0"/>
              <a:t>the extremely close </a:t>
            </a:r>
            <a:r>
              <a:rPr lang="en-US" sz="2800" dirty="0" smtClean="0"/>
              <a:t>presidential </a:t>
            </a:r>
            <a:r>
              <a:rPr lang="en-US" sz="2800" dirty="0"/>
              <a:t>election of </a:t>
            </a:r>
            <a:r>
              <a:rPr lang="en-US" sz="2800" dirty="0" smtClean="0"/>
              <a:t>1876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/>
              <a:t>In </a:t>
            </a:r>
            <a:r>
              <a:rPr lang="en-US" sz="2800" dirty="0" smtClean="0"/>
              <a:t>return </a:t>
            </a:r>
            <a:r>
              <a:rPr lang="en-US" sz="2800" dirty="0"/>
              <a:t>for support in the electoral </a:t>
            </a:r>
            <a:r>
              <a:rPr lang="en-US" sz="2800" dirty="0" smtClean="0"/>
              <a:t>college </a:t>
            </a:r>
            <a:r>
              <a:rPr lang="en-US" sz="2800" dirty="0"/>
              <a:t>vote from Southern </a:t>
            </a:r>
            <a:r>
              <a:rPr lang="en-US" sz="2800" dirty="0" smtClean="0"/>
              <a:t>Democrats</a:t>
            </a:r>
            <a:r>
              <a:rPr lang="en-US" sz="2800" dirty="0"/>
              <a:t>, the Republicans agreed </a:t>
            </a:r>
            <a:r>
              <a:rPr lang="en-US" sz="2800" dirty="0" smtClean="0"/>
              <a:t>to </a:t>
            </a:r>
            <a:r>
              <a:rPr lang="en-US" sz="2800" dirty="0"/>
              <a:t>end the military occupation of </a:t>
            </a:r>
            <a:r>
              <a:rPr lang="en-US" sz="2800" dirty="0" smtClean="0"/>
              <a:t>the South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Reconstruction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16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Former </a:t>
            </a:r>
            <a:r>
              <a:rPr lang="en-US" sz="3200" dirty="0"/>
              <a:t>Confederates who </a:t>
            </a:r>
            <a:r>
              <a:rPr lang="en-US" sz="3200" dirty="0" smtClean="0"/>
              <a:t>controlled </a:t>
            </a:r>
            <a:r>
              <a:rPr lang="en-US" sz="3200" dirty="0"/>
              <a:t>the Democratic Party to </a:t>
            </a:r>
            <a:r>
              <a:rPr lang="en-US" sz="3200" dirty="0" smtClean="0"/>
              <a:t>regain power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Began the Jim Crow Era</a:t>
            </a:r>
            <a:r>
              <a:rPr lang="en-US" sz="3200" dirty="0"/>
              <a:t>	</a:t>
            </a:r>
            <a:endParaRPr lang="en-US" sz="3200" dirty="0" smtClean="0"/>
          </a:p>
          <a:p>
            <a:pPr lvl="1"/>
            <a:r>
              <a:rPr lang="en-US" sz="2800" dirty="0"/>
              <a:t>long period in which African </a:t>
            </a:r>
            <a:r>
              <a:rPr lang="en-US" sz="2800" dirty="0" smtClean="0"/>
              <a:t>Americans </a:t>
            </a:r>
            <a:r>
              <a:rPr lang="en-US" sz="2800" dirty="0"/>
              <a:t>in the South were </a:t>
            </a:r>
            <a:r>
              <a:rPr lang="en-US" sz="2800" dirty="0" smtClean="0"/>
              <a:t>denied </a:t>
            </a:r>
            <a:r>
              <a:rPr lang="en-US" sz="2800" dirty="0"/>
              <a:t>the full rights of American </a:t>
            </a:r>
            <a:r>
              <a:rPr lang="en-US" sz="2800" dirty="0" smtClean="0"/>
              <a:t>citizenship</a:t>
            </a:r>
            <a:r>
              <a:rPr lang="en-US" sz="2800" dirty="0"/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Compromise of 1877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17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133600"/>
            <a:ext cx="7745505" cy="3877815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assassination of Lincoln just a </a:t>
            </a:r>
            <a:r>
              <a:rPr lang="en-US" sz="2800" dirty="0" smtClean="0"/>
              <a:t>few </a:t>
            </a:r>
            <a:r>
              <a:rPr lang="en-US" sz="2800" dirty="0"/>
              <a:t>days after Lee’s surrender at </a:t>
            </a:r>
            <a:r>
              <a:rPr lang="en-US" sz="2800" dirty="0" smtClean="0"/>
              <a:t>Appomattox </a:t>
            </a:r>
            <a:r>
              <a:rPr lang="en-US" sz="2800" dirty="0"/>
              <a:t>enabled Radical </a:t>
            </a:r>
            <a:r>
              <a:rPr lang="en-US" sz="2800" dirty="0" smtClean="0"/>
              <a:t>Republicans </a:t>
            </a:r>
            <a:r>
              <a:rPr lang="en-US" sz="2800" dirty="0"/>
              <a:t>to influence the </a:t>
            </a:r>
            <a:r>
              <a:rPr lang="en-US" sz="2800" dirty="0" smtClean="0"/>
              <a:t>process </a:t>
            </a:r>
            <a:r>
              <a:rPr lang="en-US" sz="2800" dirty="0"/>
              <a:t>of Reconstruction in a </a:t>
            </a:r>
            <a:r>
              <a:rPr lang="en-US" sz="2800" dirty="0" smtClean="0"/>
              <a:t>manner </a:t>
            </a:r>
            <a:r>
              <a:rPr lang="en-US" sz="2800" dirty="0"/>
              <a:t>much more </a:t>
            </a:r>
            <a:r>
              <a:rPr lang="en-US" sz="2800" dirty="0" smtClean="0"/>
              <a:t>punitive towards </a:t>
            </a:r>
            <a:r>
              <a:rPr lang="en-US" sz="2800" dirty="0"/>
              <a:t>the former Confederate </a:t>
            </a:r>
            <a:r>
              <a:rPr lang="en-US" sz="2800" dirty="0" smtClean="0"/>
              <a:t>states</a:t>
            </a:r>
            <a:r>
              <a:rPr lang="en-US" sz="2800" dirty="0"/>
              <a:t>. 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states that seceded were </a:t>
            </a:r>
            <a:r>
              <a:rPr lang="en-US" sz="2800" dirty="0" smtClean="0"/>
              <a:t>not </a:t>
            </a:r>
            <a:r>
              <a:rPr lang="en-US" sz="2800" dirty="0"/>
              <a:t>allowed back into the Union </a:t>
            </a:r>
            <a:r>
              <a:rPr lang="en-US" sz="2800" dirty="0" smtClean="0"/>
              <a:t>immediately</a:t>
            </a:r>
            <a:r>
              <a:rPr lang="en-US" sz="2800" dirty="0"/>
              <a:t>, but were put under </a:t>
            </a:r>
            <a:r>
              <a:rPr lang="en-US" sz="2800" dirty="0" smtClean="0"/>
              <a:t>military </a:t>
            </a:r>
            <a:r>
              <a:rPr lang="en-US" sz="2800" dirty="0"/>
              <a:t>occupation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Post-Lincoln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" y="762000"/>
            <a:ext cx="7620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4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"/>
            <a:ext cx="7543800" cy="6070541"/>
          </a:xfrm>
        </p:spPr>
      </p:pic>
    </p:spTree>
    <p:extLst>
      <p:ext uri="{BB962C8B-B14F-4D97-AF65-F5344CB8AC3E}">
        <p14:creationId xmlns:p14="http://schemas.microsoft.com/office/powerpoint/2010/main" val="364003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Dates Allowed Back In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572865"/>
              </p:ext>
            </p:extLst>
          </p:nvPr>
        </p:nvGraphicFramePr>
        <p:xfrm>
          <a:off x="228600" y="2193200"/>
          <a:ext cx="8763000" cy="4716234"/>
        </p:xfrm>
        <a:graphic>
          <a:graphicData uri="http://schemas.openxmlformats.org/drawingml/2006/table">
            <a:tbl>
              <a:tblPr firstRow="1" firstCol="1" bandRow="1"/>
              <a:tblGrid>
                <a:gridCol w="4381500"/>
                <a:gridCol w="4381500"/>
              </a:tblGrid>
              <a:tr h="63137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Wingdings"/>
                        <a:buChar char=""/>
                        <a:tabLst>
                          <a:tab pos="457200" algn="l"/>
                        </a:tabLst>
                      </a:pPr>
                      <a:r>
                        <a:rPr lang="en-US" sz="2500">
                          <a:effectLst/>
                          <a:latin typeface="Calibri"/>
                          <a:ea typeface="Calibri"/>
                          <a:cs typeface="Times New Roman"/>
                        </a:rPr>
                        <a:t>Alabama - July 13, 1868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Wingdings"/>
                        <a:buChar char=""/>
                        <a:tabLst>
                          <a:tab pos="457200" algn="l"/>
                        </a:tabLst>
                      </a:pPr>
                      <a:r>
                        <a:rPr lang="en-US" sz="2500">
                          <a:effectLst/>
                          <a:latin typeface="Calibri"/>
                          <a:ea typeface="Calibri"/>
                          <a:cs typeface="Times New Roman"/>
                        </a:rPr>
                        <a:t>Arkansas - June 22, 1868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62743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Wingdings"/>
                        <a:buChar char=""/>
                        <a:tabLst>
                          <a:tab pos="457200" algn="l"/>
                        </a:tabLst>
                      </a:pPr>
                      <a:r>
                        <a:rPr lang="en-US" sz="2500">
                          <a:effectLst/>
                          <a:latin typeface="Calibri"/>
                          <a:ea typeface="Calibri"/>
                          <a:cs typeface="Times New Roman"/>
                        </a:rPr>
                        <a:t>Florida - June 25, 1868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Wingdings"/>
                        <a:buChar char=""/>
                        <a:tabLst>
                          <a:tab pos="457200" algn="l"/>
                        </a:tabLst>
                      </a:pPr>
                      <a:r>
                        <a:rPr lang="en-US" sz="2500">
                          <a:effectLst/>
                          <a:latin typeface="Calibri"/>
                          <a:ea typeface="Calibri"/>
                          <a:cs typeface="Times New Roman"/>
                        </a:rPr>
                        <a:t>Georgia - July 21, 1868 (Approved on 2nd attempt July 15, 1870)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137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Wingdings"/>
                        <a:buChar char=""/>
                        <a:tabLst>
                          <a:tab pos="457200" algn="l"/>
                        </a:tabLst>
                      </a:pPr>
                      <a:r>
                        <a:rPr lang="en-US" sz="2500">
                          <a:effectLst/>
                          <a:latin typeface="Calibri"/>
                          <a:ea typeface="Calibri"/>
                          <a:cs typeface="Times New Roman"/>
                        </a:rPr>
                        <a:t>Louisiana - July 9, 1868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Wingdings"/>
                        <a:buChar char=""/>
                        <a:tabLst>
                          <a:tab pos="457200" algn="l"/>
                        </a:tabLst>
                      </a:pPr>
                      <a:r>
                        <a:rPr lang="en-US" sz="2500">
                          <a:effectLst/>
                          <a:latin typeface="Calibri"/>
                          <a:ea typeface="Calibri"/>
                          <a:cs typeface="Times New Roman"/>
                        </a:rPr>
                        <a:t>Mississippi - February 23, 1870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137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Wingdings"/>
                        <a:buChar char=""/>
                        <a:tabLst>
                          <a:tab pos="457200" algn="l"/>
                        </a:tabLst>
                      </a:pPr>
                      <a:r>
                        <a:rPr lang="en-US" sz="2500">
                          <a:effectLst/>
                          <a:latin typeface="Calibri"/>
                          <a:ea typeface="Calibri"/>
                          <a:cs typeface="Times New Roman"/>
                        </a:rPr>
                        <a:t>North Carolina - July 4, 1868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Wingdings"/>
                        <a:buChar char=""/>
                        <a:tabLst>
                          <a:tab pos="457200" algn="l"/>
                        </a:tabLst>
                      </a:pPr>
                      <a:r>
                        <a:rPr lang="en-US" sz="2500">
                          <a:effectLst/>
                          <a:latin typeface="Calibri"/>
                          <a:ea typeface="Calibri"/>
                          <a:cs typeface="Times New Roman"/>
                        </a:rPr>
                        <a:t>South Carolina - July 9, 1868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137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Wingdings"/>
                        <a:buChar char=""/>
                        <a:tabLst>
                          <a:tab pos="457200" algn="l"/>
                        </a:tabLst>
                      </a:pPr>
                      <a:r>
                        <a:rPr lang="en-US" sz="2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Tennessee - July 24, 1866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Wingdings"/>
                        <a:buChar char=""/>
                        <a:tabLst>
                          <a:tab pos="457200" algn="l"/>
                        </a:tabLst>
                      </a:pPr>
                      <a:r>
                        <a:rPr lang="en-US" sz="25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Texas - March 30, 1870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137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Wingdings"/>
                        <a:buChar char=""/>
                        <a:tabLst>
                          <a:tab pos="457200" algn="l"/>
                        </a:tabLst>
                      </a:pPr>
                      <a:r>
                        <a:rPr lang="en-US" sz="25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Virginia January 26, 1870</a:t>
                      </a:r>
                      <a:endParaRPr lang="en-US" sz="2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8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Farms, </a:t>
            </a:r>
            <a:r>
              <a:rPr lang="en-US" dirty="0" smtClean="0"/>
              <a:t>railroads</a:t>
            </a:r>
            <a:r>
              <a:rPr lang="en-US" dirty="0"/>
              <a:t>, and factories had been destroyed </a:t>
            </a:r>
            <a:r>
              <a:rPr lang="en-US" dirty="0" smtClean="0"/>
              <a:t>throughout </a:t>
            </a:r>
            <a:r>
              <a:rPr lang="en-US" dirty="0"/>
              <a:t>the South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Confederate money was worthless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Richmond and Atlanta was in ruin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Source of labor was gone overnight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3868" y="346776"/>
            <a:ext cx="7756263" cy="1054250"/>
          </a:xfrm>
        </p:spPr>
        <p:txBody>
          <a:bodyPr/>
          <a:lstStyle/>
          <a:p>
            <a:r>
              <a:rPr lang="en-US" dirty="0" smtClean="0"/>
              <a:t>Southern Economic Impact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4"/>
            <a:ext cx="9144000" cy="577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01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 </a:t>
            </a:r>
            <a:r>
              <a:rPr lang="en-US" dirty="0"/>
              <a:t>and growing industrial </a:t>
            </a:r>
            <a:r>
              <a:rPr lang="en-US" dirty="0" smtClean="0"/>
              <a:t>economies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foundation for the sweeping </a:t>
            </a:r>
            <a:r>
              <a:rPr lang="en-US" dirty="0" smtClean="0"/>
              <a:t>industrialization </a:t>
            </a:r>
            <a:r>
              <a:rPr lang="en-US" dirty="0"/>
              <a:t>of the nation (other than </a:t>
            </a:r>
            <a:r>
              <a:rPr lang="en-US" dirty="0" smtClean="0"/>
              <a:t>the </a:t>
            </a:r>
            <a:r>
              <a:rPr lang="en-US" dirty="0"/>
              <a:t>South) in the next half-century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emergence </a:t>
            </a:r>
            <a:r>
              <a:rPr lang="en-US" dirty="0"/>
              <a:t>of the United States as a global </a:t>
            </a:r>
            <a:r>
              <a:rPr lang="en-US" dirty="0" smtClean="0"/>
              <a:t>economic </a:t>
            </a:r>
            <a:r>
              <a:rPr lang="en-US" dirty="0"/>
              <a:t>power by the beginning of the </a:t>
            </a:r>
            <a:r>
              <a:rPr lang="en-US" dirty="0" smtClean="0"/>
              <a:t>20th </a:t>
            </a:r>
            <a:r>
              <a:rPr lang="en-US" dirty="0"/>
              <a:t>century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Economic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91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</a:t>
            </a:r>
            <a:r>
              <a:rPr lang="en-US" sz="3600" dirty="0" smtClean="0"/>
              <a:t>ompletion intensified </a:t>
            </a:r>
            <a:r>
              <a:rPr lang="en-US" sz="3600" dirty="0"/>
              <a:t>the westward movement of </a:t>
            </a:r>
            <a:r>
              <a:rPr lang="en-US" sz="3600" dirty="0" smtClean="0"/>
              <a:t>settlers </a:t>
            </a:r>
            <a:r>
              <a:rPr lang="en-US" sz="3600" dirty="0"/>
              <a:t>into the states between the </a:t>
            </a:r>
            <a:r>
              <a:rPr lang="en-US" sz="3600" dirty="0" smtClean="0"/>
              <a:t>Mississippi </a:t>
            </a:r>
            <a:r>
              <a:rPr lang="en-US" sz="3600" dirty="0"/>
              <a:t>River and the Pacific Ocean.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56263" cy="1054250"/>
          </a:xfrm>
        </p:spPr>
        <p:txBody>
          <a:bodyPr/>
          <a:lstStyle/>
          <a:p>
            <a:r>
              <a:rPr lang="en-US" dirty="0" smtClean="0"/>
              <a:t>Transcontinental Railroad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9144000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6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2248347"/>
            <a:ext cx="5190504" cy="4381053"/>
          </a:xfrm>
        </p:spPr>
        <p:txBody>
          <a:bodyPr>
            <a:noAutofit/>
          </a:bodyPr>
          <a:lstStyle/>
          <a:p>
            <a:r>
              <a:rPr lang="en-US" sz="3600" dirty="0" smtClean="0"/>
              <a:t>Emancipation Proclamation</a:t>
            </a:r>
          </a:p>
          <a:p>
            <a:pPr lvl="1"/>
            <a:r>
              <a:rPr lang="en-US" sz="3200" dirty="0" smtClean="0"/>
              <a:t>Allowed the enlistment of African Americans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368553" cy="1054250"/>
          </a:xfrm>
        </p:spPr>
        <p:txBody>
          <a:bodyPr/>
          <a:lstStyle/>
          <a:p>
            <a:r>
              <a:rPr lang="en-US" dirty="0" smtClean="0"/>
              <a:t>How did the war affect the freed slaves?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286000"/>
            <a:ext cx="4038076" cy="380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4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057400"/>
            <a:ext cx="7745505" cy="4609653"/>
          </a:xfrm>
        </p:spPr>
        <p:txBody>
          <a:bodyPr>
            <a:noAutofit/>
          </a:bodyPr>
          <a:lstStyle/>
          <a:p>
            <a:r>
              <a:rPr lang="en-US" sz="3200" dirty="0"/>
              <a:t>Common Soldier</a:t>
            </a:r>
          </a:p>
          <a:p>
            <a:pPr lvl="1"/>
            <a:r>
              <a:rPr lang="en-US" sz="2800" dirty="0"/>
              <a:t>Warfare often involved hand-to-hand combat.</a:t>
            </a:r>
          </a:p>
          <a:p>
            <a:pPr lvl="1"/>
            <a:r>
              <a:rPr lang="en-US" sz="2800" dirty="0"/>
              <a:t>War time diaries and letters home record this harsh reality.</a:t>
            </a:r>
          </a:p>
          <a:p>
            <a:pPr lvl="1"/>
            <a:r>
              <a:rPr lang="en-US" sz="2800" dirty="0"/>
              <a:t>After the war, especially in the South, soldiers returned home to find homes destroyed and poverty. </a:t>
            </a:r>
          </a:p>
          <a:p>
            <a:pPr lvl="1"/>
            <a:r>
              <a:rPr lang="en-US" sz="2800" dirty="0"/>
              <a:t>Soldiers on both sides lived </a:t>
            </a:r>
            <a:r>
              <a:rPr lang="en-US" sz="2800" dirty="0" smtClean="0"/>
              <a:t>with permanent </a:t>
            </a:r>
            <a:r>
              <a:rPr lang="en-US" sz="2800" dirty="0"/>
              <a:t>disabilities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44753" cy="1054250"/>
          </a:xfrm>
        </p:spPr>
        <p:txBody>
          <a:bodyPr/>
          <a:lstStyle/>
          <a:p>
            <a:r>
              <a:rPr lang="en-US" dirty="0"/>
              <a:t>How did </a:t>
            </a:r>
            <a:r>
              <a:rPr lang="en-US" dirty="0" smtClean="0"/>
              <a:t>the war </a:t>
            </a:r>
            <a:r>
              <a:rPr lang="en-US" dirty="0"/>
              <a:t>affect the common </a:t>
            </a:r>
            <a:r>
              <a:rPr lang="en-US" dirty="0" smtClean="0"/>
              <a:t>soldier?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1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 </a:t>
            </a:r>
            <a:r>
              <a:rPr lang="en-US" sz="3200" dirty="0"/>
              <a:t>Managed homes and families with </a:t>
            </a:r>
            <a:r>
              <a:rPr lang="en-US" sz="3200" dirty="0" smtClean="0"/>
              <a:t>scarce resources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smtClean="0"/>
              <a:t>Often </a:t>
            </a:r>
            <a:r>
              <a:rPr lang="en-US" sz="3200" dirty="0"/>
              <a:t>faced poverty and </a:t>
            </a:r>
            <a:r>
              <a:rPr lang="en-US" sz="3200" dirty="0" smtClean="0"/>
              <a:t>hunger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smtClean="0"/>
              <a:t>Assumed </a:t>
            </a:r>
            <a:r>
              <a:rPr lang="en-US" sz="3200" dirty="0"/>
              <a:t>new roles in agriculture, </a:t>
            </a:r>
            <a:r>
              <a:rPr lang="en-US" sz="3200" dirty="0" smtClean="0"/>
              <a:t>nursing</a:t>
            </a:r>
            <a:r>
              <a:rPr lang="en-US" sz="3200" dirty="0"/>
              <a:t>, and in war industries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56263" cy="1054250"/>
          </a:xfrm>
        </p:spPr>
        <p:txBody>
          <a:bodyPr/>
          <a:lstStyle/>
          <a:p>
            <a:r>
              <a:rPr lang="en-US" dirty="0"/>
              <a:t>How did the war affect w</a:t>
            </a:r>
            <a:r>
              <a:rPr lang="en-US" dirty="0" smtClean="0"/>
              <a:t>omen?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71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171</TotalTime>
  <Words>633</Words>
  <Application>Microsoft Office PowerPoint</Application>
  <PresentationFormat>On-screen Show (4:3)</PresentationFormat>
  <Paragraphs>101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Hardcover</vt:lpstr>
      <vt:lpstr>Reconstruction: Rebuilding and Deconstructing America</vt:lpstr>
      <vt:lpstr>Post-Lincoln</vt:lpstr>
      <vt:lpstr>Dates Allowed Back In</vt:lpstr>
      <vt:lpstr>Southern Economic Impact</vt:lpstr>
      <vt:lpstr>North Economic Impact</vt:lpstr>
      <vt:lpstr>Transcontinental Railroad</vt:lpstr>
      <vt:lpstr>How did the war affect the freed slaves?</vt:lpstr>
      <vt:lpstr>How did the war affect the common soldier?</vt:lpstr>
      <vt:lpstr>How did the war affect women?</vt:lpstr>
      <vt:lpstr>Ulysses S. Grant Post-War</vt:lpstr>
      <vt:lpstr>Robert E. Lee Post-War</vt:lpstr>
      <vt:lpstr>Frederick Douglass Post-War</vt:lpstr>
      <vt:lpstr>Radical Republicans</vt:lpstr>
      <vt:lpstr>Andrew Johnson</vt:lpstr>
      <vt:lpstr>Civil War Amendments</vt:lpstr>
      <vt:lpstr>Civil War Amendments</vt:lpstr>
      <vt:lpstr>Civil War Amendments</vt:lpstr>
      <vt:lpstr>End of Reconstruction</vt:lpstr>
      <vt:lpstr>Compromise of 1877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Reconstruction: Rebuilding and Deconstructing America</dc:title>
  <dc:creator>BHS Student</dc:creator>
  <cp:lastModifiedBy>Joseph M. Rorrer</cp:lastModifiedBy>
  <cp:revision>10</cp:revision>
  <dcterms:created xsi:type="dcterms:W3CDTF">2013-03-05T19:05:18Z</dcterms:created>
  <dcterms:modified xsi:type="dcterms:W3CDTF">2015-03-17T15:49:31Z</dcterms:modified>
</cp:coreProperties>
</file>