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82" r:id="rId11"/>
    <p:sldId id="283" r:id="rId12"/>
    <p:sldId id="280" r:id="rId13"/>
    <p:sldId id="284" r:id="rId14"/>
    <p:sldId id="281" r:id="rId15"/>
    <p:sldId id="266" r:id="rId16"/>
    <p:sldId id="267" r:id="rId17"/>
    <p:sldId id="268" r:id="rId18"/>
    <p:sldId id="270" r:id="rId19"/>
    <p:sldId id="272" r:id="rId20"/>
    <p:sldId id="276" r:id="rId21"/>
    <p:sldId id="277" r:id="rId22"/>
    <p:sldId id="278" r:id="rId23"/>
    <p:sldId id="279" r:id="rId24"/>
    <p:sldId id="269" r:id="rId25"/>
    <p:sldId id="271" r:id="rId26"/>
    <p:sldId id="273" r:id="rId27"/>
    <p:sldId id="274" r:id="rId28"/>
    <p:sldId id="27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51CD04F-8140-43EF-934F-4BEF5B518D3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9033D3-25C0-4B2A-90DE-C85E9ECF7D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D04F-8140-43EF-934F-4BEF5B518D3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33D3-25C0-4B2A-90DE-C85E9ECF7D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51CD04F-8140-43EF-934F-4BEF5B518D3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F9033D3-25C0-4B2A-90DE-C85E9ECF7D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D04F-8140-43EF-934F-4BEF5B518D3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9033D3-25C0-4B2A-90DE-C85E9ECF7D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D04F-8140-43EF-934F-4BEF5B518D3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F9033D3-25C0-4B2A-90DE-C85E9ECF7DA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51CD04F-8140-43EF-934F-4BEF5B518D3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F9033D3-25C0-4B2A-90DE-C85E9ECF7DA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51CD04F-8140-43EF-934F-4BEF5B518D3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F9033D3-25C0-4B2A-90DE-C85E9ECF7DA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D04F-8140-43EF-934F-4BEF5B518D3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9033D3-25C0-4B2A-90DE-C85E9ECF7D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D04F-8140-43EF-934F-4BEF5B518D3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9033D3-25C0-4B2A-90DE-C85E9ECF7D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D04F-8140-43EF-934F-4BEF5B518D3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9033D3-25C0-4B2A-90DE-C85E9ECF7DA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51CD04F-8140-43EF-934F-4BEF5B518D3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F9033D3-25C0-4B2A-90DE-C85E9ECF7DA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1CD04F-8140-43EF-934F-4BEF5B518D3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F9033D3-25C0-4B2A-90DE-C85E9ECF7D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52400"/>
            <a:ext cx="6477000" cy="1828800"/>
          </a:xfrm>
        </p:spPr>
        <p:txBody>
          <a:bodyPr/>
          <a:lstStyle/>
          <a:p>
            <a:pPr algn="ctr"/>
            <a:r>
              <a:rPr lang="en-US" dirty="0" smtClean="0"/>
              <a:t>Progressive Movement and the Gilded 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76600"/>
            <a:ext cx="8839200" cy="3962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Reconstruction through the early twentieth century was a time of contradictions for many Americans.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153400" y="6324600"/>
            <a:ext cx="87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VUS.8d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709"/>
            <a:ext cx="9144000" cy="6830291"/>
          </a:xfrm>
        </p:spPr>
      </p:pic>
    </p:spTree>
    <p:extLst>
      <p:ext uri="{BB962C8B-B14F-4D97-AF65-F5344CB8AC3E}">
        <p14:creationId xmlns:p14="http://schemas.microsoft.com/office/powerpoint/2010/main" val="1913482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621382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747186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54"/>
            <a:ext cx="9144000" cy="6844145"/>
          </a:xfrm>
        </p:spPr>
      </p:pic>
    </p:spTree>
    <p:extLst>
      <p:ext uri="{BB962C8B-B14F-4D97-AF65-F5344CB8AC3E}">
        <p14:creationId xmlns:p14="http://schemas.microsoft.com/office/powerpoint/2010/main" val="1571052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"/>
            <a:ext cx="9144000" cy="6851073"/>
          </a:xfrm>
        </p:spPr>
      </p:pic>
    </p:spTree>
    <p:extLst>
      <p:ext uri="{BB962C8B-B14F-4D97-AF65-F5344CB8AC3E}">
        <p14:creationId xmlns:p14="http://schemas.microsoft.com/office/powerpoint/2010/main" val="2801407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the Progressive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Government controlled by people 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4000" dirty="0" smtClean="0"/>
              <a:t>Guaranteed economic opportunities through government regulation 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4000" dirty="0" smtClean="0"/>
              <a:t>Elimination of social injustices</a:t>
            </a:r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Local Governments</a:t>
            </a:r>
          </a:p>
          <a:p>
            <a:pPr lvl="1"/>
            <a:r>
              <a:rPr lang="en-US" sz="3200" dirty="0" smtClean="0"/>
              <a:t>New forms to meet needs of increasing urbanization (commission and council manager)</a:t>
            </a:r>
            <a:endParaRPr lang="en-US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State Governments</a:t>
            </a:r>
          </a:p>
          <a:p>
            <a:pPr lvl="1"/>
            <a:r>
              <a:rPr lang="en-US" sz="3600" dirty="0" smtClean="0"/>
              <a:t>Referendum- Direct vote to accept or reject a proposal</a:t>
            </a:r>
          </a:p>
          <a:p>
            <a:pPr lvl="1">
              <a:buNone/>
            </a:pPr>
            <a:endParaRPr lang="en-US" sz="3600" dirty="0" smtClean="0"/>
          </a:p>
          <a:p>
            <a:pPr lvl="1"/>
            <a:r>
              <a:rPr lang="en-US" sz="3600" dirty="0" smtClean="0"/>
              <a:t>Initiative- Petition signed can force a public vote</a:t>
            </a:r>
          </a:p>
          <a:p>
            <a:pPr lvl="1">
              <a:buNone/>
            </a:pPr>
            <a:r>
              <a:rPr lang="en-US" sz="3600" dirty="0" smtClean="0"/>
              <a:t> </a:t>
            </a:r>
          </a:p>
          <a:p>
            <a:pPr lvl="1"/>
            <a:r>
              <a:rPr lang="en-US" sz="3600" dirty="0" smtClean="0"/>
              <a:t>Recall- Vote to remove someone from political position</a:t>
            </a:r>
            <a:endParaRPr lang="en-US" sz="3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Accomplishments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 Elections</a:t>
            </a:r>
          </a:p>
          <a:p>
            <a:pPr lvl="1"/>
            <a:r>
              <a:rPr lang="en-US" sz="3600" dirty="0" smtClean="0"/>
              <a:t>Primary elections</a:t>
            </a:r>
          </a:p>
          <a:p>
            <a:pPr lvl="1">
              <a:buNone/>
            </a:pPr>
            <a:r>
              <a:rPr lang="en-US" sz="3600" dirty="0" smtClean="0"/>
              <a:t> </a:t>
            </a:r>
          </a:p>
          <a:p>
            <a:pPr lvl="1"/>
            <a:r>
              <a:rPr lang="en-US" sz="3600" dirty="0" smtClean="0"/>
              <a:t>Direct election of U.S. Senators (17th Amendment)</a:t>
            </a:r>
          </a:p>
          <a:p>
            <a:pPr lvl="1">
              <a:buNone/>
            </a:pPr>
            <a:r>
              <a:rPr lang="en-US" sz="3600" dirty="0" smtClean="0"/>
              <a:t> </a:t>
            </a:r>
          </a:p>
          <a:p>
            <a:pPr lvl="1"/>
            <a:r>
              <a:rPr lang="en-US" sz="3600" dirty="0" smtClean="0"/>
              <a:t>Secret ballot</a:t>
            </a:r>
            <a:endParaRPr lang="en-US" sz="3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Accomplishments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4495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 Child Labor</a:t>
            </a:r>
          </a:p>
          <a:p>
            <a:pPr lvl="1"/>
            <a:r>
              <a:rPr lang="en-US" sz="3600" dirty="0" smtClean="0"/>
              <a:t>Muckraking literature describing abuses of child labor </a:t>
            </a:r>
          </a:p>
          <a:p>
            <a:pPr lvl="2"/>
            <a:r>
              <a:rPr lang="en-US" sz="3300" dirty="0" smtClean="0"/>
              <a:t>“Bitter Cry of the Children” by John </a:t>
            </a:r>
            <a:r>
              <a:rPr lang="en-US" sz="3300" dirty="0" err="1" smtClean="0"/>
              <a:t>Spargo</a:t>
            </a:r>
            <a:endParaRPr lang="en-US" sz="3300" dirty="0" smtClean="0"/>
          </a:p>
          <a:p>
            <a:pPr lvl="1">
              <a:buNone/>
            </a:pPr>
            <a:endParaRPr lang="en-US" sz="3600" dirty="0" smtClean="0"/>
          </a:p>
          <a:p>
            <a:pPr lvl="1"/>
            <a:r>
              <a:rPr lang="en-US" sz="3600" dirty="0" smtClean="0"/>
              <a:t>Child labor laws</a:t>
            </a:r>
            <a:endParaRPr lang="en-US" sz="3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Accomplishments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Understandings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Agricultural expansion was accomplished through wars against the Plains Indians, leading to new federal Indian policies. 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Social problems in rural and urban settings gave rise to third-party movements and the beginning of the Progressive Movement.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 Stephens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“The Shame of the Cities" </a:t>
            </a:r>
          </a:p>
          <a:p>
            <a:pPr lvl="1"/>
            <a:r>
              <a:rPr lang="en-US" sz="3600" dirty="0" smtClean="0"/>
              <a:t>Link between big business and crooked politicians</a:t>
            </a:r>
            <a:endParaRPr lang="en-US" sz="3600" dirty="0"/>
          </a:p>
        </p:txBody>
      </p:sp>
      <p:pic>
        <p:nvPicPr>
          <p:cNvPr id="4" name="Picture 3" descr="refor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3412671"/>
            <a:ext cx="5003800" cy="3216729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Ida Tarbell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"History of the Standard Oil Company“</a:t>
            </a:r>
          </a:p>
          <a:p>
            <a:pPr lvl="1"/>
            <a:r>
              <a:rPr lang="en-US" sz="3200" dirty="0" smtClean="0"/>
              <a:t>Described the firms cutthroat methods of eliminating competition</a:t>
            </a:r>
            <a:endParaRPr lang="en-US" sz="3200" dirty="0"/>
          </a:p>
        </p:txBody>
      </p:sp>
      <p:pic>
        <p:nvPicPr>
          <p:cNvPr id="4" name="Picture 3" descr="o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3200400"/>
            <a:ext cx="3962400" cy="342519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Upton Sinclair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“The Jungle”</a:t>
            </a:r>
          </a:p>
          <a:p>
            <a:pPr lvl="1"/>
            <a:r>
              <a:rPr lang="en-US" sz="3600" dirty="0" smtClean="0"/>
              <a:t>Detailed the lives of stockyard workers and the meat packing industry</a:t>
            </a:r>
            <a:endParaRPr lang="en-US" sz="3600" dirty="0"/>
          </a:p>
        </p:txBody>
      </p:sp>
      <p:pic>
        <p:nvPicPr>
          <p:cNvPr id="4" name="Picture 3" descr="Jung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3505200"/>
            <a:ext cx="4114800" cy="3214688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Jacob Riis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“How the Other Half Lives</a:t>
            </a:r>
          </a:p>
          <a:p>
            <a:pPr lvl="1"/>
            <a:r>
              <a:rPr lang="en-US" sz="3200" dirty="0" smtClean="0"/>
              <a:t>A book of photographs about the wretched conditions in the cities and slums</a:t>
            </a:r>
            <a:endParaRPr lang="en-US" sz="3200" dirty="0"/>
          </a:p>
        </p:txBody>
      </p:sp>
      <p:pic>
        <p:nvPicPr>
          <p:cNvPr id="4" name="Picture 3" descr="half live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3200400"/>
            <a:ext cx="3360607" cy="3533775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Impact of Labor Unions</a:t>
            </a:r>
          </a:p>
          <a:p>
            <a:pPr lvl="1"/>
            <a:r>
              <a:rPr lang="en-US" sz="3200" dirty="0" smtClean="0"/>
              <a:t>Organizations </a:t>
            </a:r>
          </a:p>
          <a:p>
            <a:pPr lvl="1">
              <a:buNone/>
            </a:pPr>
            <a:r>
              <a:rPr lang="en-US" sz="3200" dirty="0" smtClean="0"/>
              <a:t>	– Knights of Labor </a:t>
            </a:r>
          </a:p>
          <a:p>
            <a:pPr lvl="1">
              <a:buNone/>
            </a:pPr>
            <a:r>
              <a:rPr lang="en-US" sz="3200" dirty="0" smtClean="0"/>
              <a:t>	– American Federation of Labor (Samuel Gompers) </a:t>
            </a:r>
          </a:p>
          <a:p>
            <a:pPr lvl="1">
              <a:buNone/>
            </a:pPr>
            <a:r>
              <a:rPr lang="en-US" sz="3200" dirty="0" smtClean="0"/>
              <a:t>	– American Railway Union (Eugene V. Debs) </a:t>
            </a:r>
          </a:p>
          <a:p>
            <a:pPr lvl="1">
              <a:buNone/>
            </a:pPr>
            <a:r>
              <a:rPr lang="en-US" sz="3200" dirty="0" smtClean="0"/>
              <a:t>	– International Ladies’ Garment Workers Union</a:t>
            </a:r>
            <a:endParaRPr lang="en-US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Accomplishments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Impact of Labor Unions</a:t>
            </a:r>
          </a:p>
          <a:p>
            <a:pPr lvl="1"/>
            <a:r>
              <a:rPr lang="en-US" sz="4000" dirty="0" smtClean="0"/>
              <a:t>Strikes</a:t>
            </a:r>
          </a:p>
          <a:p>
            <a:pPr lvl="1">
              <a:buNone/>
            </a:pPr>
            <a:r>
              <a:rPr lang="en-US" sz="4000" dirty="0" smtClean="0"/>
              <a:t>	– Haymarket Square (Chicago)</a:t>
            </a:r>
          </a:p>
          <a:p>
            <a:pPr lvl="1">
              <a:buNone/>
            </a:pPr>
            <a:r>
              <a:rPr lang="en-US" sz="4000" dirty="0" smtClean="0"/>
              <a:t>	– Homestead Strike (Pennsylvania)</a:t>
            </a:r>
          </a:p>
          <a:p>
            <a:pPr lvl="1">
              <a:buNone/>
            </a:pPr>
            <a:r>
              <a:rPr lang="en-US" sz="4000" dirty="0" smtClean="0"/>
              <a:t>	– Pullman Strike (Nationwide)</a:t>
            </a:r>
            <a:endParaRPr lang="en-US" sz="4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Accomplishments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Impact of Labor Unions</a:t>
            </a:r>
          </a:p>
          <a:p>
            <a:pPr lvl="1"/>
            <a:r>
              <a:rPr lang="en-US" sz="3600" dirty="0" smtClean="0"/>
              <a:t>Gains</a:t>
            </a:r>
          </a:p>
          <a:p>
            <a:pPr lvl="1">
              <a:buNone/>
            </a:pPr>
            <a:r>
              <a:rPr lang="en-US" sz="3600" dirty="0" smtClean="0"/>
              <a:t>	– Limited work hours </a:t>
            </a:r>
          </a:p>
          <a:p>
            <a:pPr lvl="1">
              <a:buNone/>
            </a:pPr>
            <a:r>
              <a:rPr lang="en-US" sz="3600" dirty="0" smtClean="0"/>
              <a:t>	– Regulated work conditions</a:t>
            </a:r>
            <a:endParaRPr lang="en-US" sz="3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Accomplishments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Antitrust Laws</a:t>
            </a:r>
          </a:p>
          <a:p>
            <a:pPr lvl="1"/>
            <a:r>
              <a:rPr lang="en-US" sz="3200" dirty="0" smtClean="0"/>
              <a:t>Sherman Anti-Trust Act—Prevents any business structure that “restrains trade” (monopolies) </a:t>
            </a:r>
            <a:br>
              <a:rPr lang="en-US" sz="3200" dirty="0" smtClean="0"/>
            </a:br>
            <a:endParaRPr lang="en-US" sz="3200" dirty="0" smtClean="0"/>
          </a:p>
          <a:p>
            <a:pPr lvl="1"/>
            <a:r>
              <a:rPr lang="en-US" sz="3200" dirty="0" smtClean="0"/>
              <a:t>Clayton Anti-Trust Act—Expands Sherman Anti-Trust Act; outlaws price-fixing; exempts unions from Sherman Act</a:t>
            </a:r>
            <a:endParaRPr lang="en-US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Accomplishments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Women’s Suffrage</a:t>
            </a:r>
          </a:p>
          <a:p>
            <a:pPr lvl="1"/>
            <a:r>
              <a:rPr lang="en-US" sz="3200" dirty="0" smtClean="0"/>
              <a:t>Was a forerunner of modern protest movement </a:t>
            </a:r>
          </a:p>
          <a:p>
            <a:pPr lvl="1"/>
            <a:r>
              <a:rPr lang="en-US" sz="3200" dirty="0" smtClean="0"/>
              <a:t>Benefited from strong leadership (e.g., Susan B. Anthony) </a:t>
            </a:r>
          </a:p>
          <a:p>
            <a:pPr lvl="1"/>
            <a:r>
              <a:rPr lang="en-US" sz="3200" dirty="0" smtClean="0"/>
              <a:t>Encouraged women to enter the labor force during World War I </a:t>
            </a:r>
          </a:p>
          <a:p>
            <a:pPr lvl="1"/>
            <a:r>
              <a:rPr lang="en-US" sz="3200" dirty="0" smtClean="0"/>
              <a:t>Resulted in 19th Amendment to the Constitution </a:t>
            </a:r>
            <a:endParaRPr lang="en-US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Accomplishments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Industrial development brought great fortunes to a few and raised the standard of living for millions of Americans, but also brought about the rise of national labor unions and clashes between industry and labor.</a:t>
            </a:r>
            <a:endParaRPr lang="en-US" sz="3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Understandings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Gilded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Period following the Civil War, roughly from the end of Reconstruction until the turn of the 20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century. </a:t>
            </a:r>
          </a:p>
          <a:p>
            <a:pPr lvl="1"/>
            <a:r>
              <a:rPr lang="en-US" sz="3200" dirty="0" smtClean="0"/>
              <a:t>Coined by Mark Twain</a:t>
            </a:r>
          </a:p>
          <a:p>
            <a:pPr lvl="1">
              <a:buNone/>
            </a:pPr>
            <a:endParaRPr lang="en-US" sz="3200" dirty="0" smtClean="0"/>
          </a:p>
          <a:p>
            <a:r>
              <a:rPr lang="en-US" sz="3600" dirty="0" smtClean="0"/>
              <a:t>A time of economic growth, shrouded by the common man being taken advantage of and various scandals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Gilded Age</a:t>
            </a:r>
            <a:endParaRPr lang="en-US" dirty="0"/>
          </a:p>
        </p:txBody>
      </p:sp>
      <p:pic>
        <p:nvPicPr>
          <p:cNvPr id="4" name="Content Placeholder 3" descr="Gilded Age 1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1828800"/>
            <a:ext cx="4343400" cy="4588099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Gilded Age</a:t>
            </a:r>
            <a:endParaRPr lang="en-US" dirty="0"/>
          </a:p>
        </p:txBody>
      </p:sp>
      <p:pic>
        <p:nvPicPr>
          <p:cNvPr id="4" name="Content Placeholder 3" descr="Gilded Age 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905000"/>
            <a:ext cx="5943600" cy="440344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Gilded Age</a:t>
            </a:r>
            <a:endParaRPr lang="en-US" dirty="0"/>
          </a:p>
        </p:txBody>
      </p:sp>
      <p:pic>
        <p:nvPicPr>
          <p:cNvPr id="4" name="Content Placeholder 3" descr="Gilded Age 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828800"/>
            <a:ext cx="6916615" cy="44958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Progressive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Progressive Movement used government to reform problems created by industrialization (Theodore Roosevelt’s “Square Deal” and Woodrow Wilson’s “New Freedom”)</a:t>
            </a:r>
            <a:endParaRPr lang="en-US" dirty="0"/>
          </a:p>
        </p:txBody>
      </p:sp>
      <p:pic>
        <p:nvPicPr>
          <p:cNvPr id="4" name="Picture 3" descr="Rooseve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581400"/>
            <a:ext cx="3352800" cy="2971800"/>
          </a:xfrm>
          <a:prstGeom prst="rect">
            <a:avLst/>
          </a:prstGeom>
        </p:spPr>
      </p:pic>
      <p:pic>
        <p:nvPicPr>
          <p:cNvPr id="5" name="Picture 4" descr="Wils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3581400"/>
            <a:ext cx="3352800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the Progressive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Excesses of the Gilded Age</a:t>
            </a:r>
          </a:p>
          <a:p>
            <a:pPr lvl="1"/>
            <a:r>
              <a:rPr lang="en-US" dirty="0" smtClean="0"/>
              <a:t>Income disparity (lavish lifestyle)</a:t>
            </a:r>
          </a:p>
          <a:p>
            <a:pPr lvl="1"/>
            <a:r>
              <a:rPr lang="en-US" dirty="0" smtClean="0"/>
              <a:t>Age of the robber barons</a:t>
            </a:r>
          </a:p>
          <a:p>
            <a:r>
              <a:rPr lang="en-US" dirty="0" smtClean="0"/>
              <a:t>Working conditions for labor </a:t>
            </a:r>
          </a:p>
          <a:p>
            <a:pPr lvl="1"/>
            <a:r>
              <a:rPr lang="en-US" dirty="0" smtClean="0"/>
              <a:t>Dangerous working conditions </a:t>
            </a:r>
          </a:p>
          <a:p>
            <a:pPr lvl="1"/>
            <a:r>
              <a:rPr lang="en-US" dirty="0" smtClean="0"/>
              <a:t>Child labor </a:t>
            </a:r>
          </a:p>
          <a:p>
            <a:pPr lvl="1"/>
            <a:r>
              <a:rPr lang="en-US" dirty="0" smtClean="0"/>
              <a:t>Long hours, low wages, no job security, no benefits </a:t>
            </a:r>
          </a:p>
          <a:p>
            <a:pPr lvl="1"/>
            <a:r>
              <a:rPr lang="en-US" dirty="0" smtClean="0"/>
              <a:t>Company towns </a:t>
            </a:r>
          </a:p>
          <a:p>
            <a:pPr lvl="1"/>
            <a:r>
              <a:rPr lang="en-US" dirty="0" smtClean="0"/>
              <a:t>Employment of women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95</TotalTime>
  <Words>493</Words>
  <Application>Microsoft Office PowerPoint</Application>
  <PresentationFormat>On-screen Show (4:3)</PresentationFormat>
  <Paragraphs>98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Median</vt:lpstr>
      <vt:lpstr>Progressive Movement and the Gilded Age</vt:lpstr>
      <vt:lpstr>Essential Understandings</vt:lpstr>
      <vt:lpstr>Essential Understandings</vt:lpstr>
      <vt:lpstr>The Gilded Age</vt:lpstr>
      <vt:lpstr>The Gilded Age</vt:lpstr>
      <vt:lpstr>The Gilded Age</vt:lpstr>
      <vt:lpstr>The Gilded Age</vt:lpstr>
      <vt:lpstr>The Progressive Era</vt:lpstr>
      <vt:lpstr>Causes of the Progressive Era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Goals of the Progressive Era</vt:lpstr>
      <vt:lpstr>Progressive Accomplishments</vt:lpstr>
      <vt:lpstr>Progressive Accomplishments</vt:lpstr>
      <vt:lpstr>Progressive Accomplishments</vt:lpstr>
      <vt:lpstr>Progressive Accomplishments</vt:lpstr>
      <vt:lpstr>Lincoln Stephens</vt:lpstr>
      <vt:lpstr>Ida Tarbell</vt:lpstr>
      <vt:lpstr>Upton Sinclair</vt:lpstr>
      <vt:lpstr>Jacob Riis</vt:lpstr>
      <vt:lpstr>Progressive Accomplishments</vt:lpstr>
      <vt:lpstr>Progressive Accomplishments</vt:lpstr>
      <vt:lpstr>Progressive Accomplishments</vt:lpstr>
      <vt:lpstr>Progressive Accomplishments</vt:lpstr>
      <vt:lpstr>Progressive Accomplishments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Progressive Movement and the Gilded Age</dc:title>
  <dc:creator>Matt</dc:creator>
  <cp:lastModifiedBy>Joseph M. Rorrer</cp:lastModifiedBy>
  <cp:revision>9</cp:revision>
  <dcterms:created xsi:type="dcterms:W3CDTF">2013-03-20T23:35:42Z</dcterms:created>
  <dcterms:modified xsi:type="dcterms:W3CDTF">2013-10-10T01:26:41Z</dcterms:modified>
</cp:coreProperties>
</file>