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1" r:id="rId16"/>
    <p:sldId id="272" r:id="rId17"/>
    <p:sldId id="273" r:id="rId18"/>
    <p:sldId id="274" r:id="rId19"/>
    <p:sldId id="279" r:id="rId20"/>
    <p:sldId id="275" r:id="rId21"/>
    <p:sldId id="278"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BBC3471-AE38-49F9-A93C-777AAC6E92CE}"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B6479-D6D0-4449-AF55-799E3E4B5089}"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C3471-AE38-49F9-A93C-777AAC6E92CE}"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B6479-D6D0-4449-AF55-799E3E4B508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BC3471-AE38-49F9-A93C-777AAC6E92CE}"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B6479-D6D0-4449-AF55-799E3E4B508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C3471-AE38-49F9-A93C-777AAC6E92CE}"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B6479-D6D0-4449-AF55-799E3E4B508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BC3471-AE38-49F9-A93C-777AAC6E92CE}" type="datetimeFigureOut">
              <a:rPr lang="en-US" smtClean="0"/>
              <a:t>9/2/2014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FB6479-D6D0-4449-AF55-799E3E4B5089}"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BC3471-AE38-49F9-A93C-777AAC6E92CE}" type="datetimeFigureOut">
              <a:rPr lang="en-US" smtClean="0"/>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B6479-D6D0-4449-AF55-799E3E4B508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BC3471-AE38-49F9-A93C-777AAC6E92CE}" type="datetimeFigureOut">
              <a:rPr lang="en-US" smtClean="0"/>
              <a:t>9/2/2014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FB6479-D6D0-4449-AF55-799E3E4B5089}"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BC3471-AE38-49F9-A93C-777AAC6E92CE}" type="datetimeFigureOut">
              <a:rPr lang="en-US" smtClean="0"/>
              <a:t>9/2/2014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FB6479-D6D0-4449-AF55-799E3E4B508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C3471-AE38-49F9-A93C-777AAC6E92CE}" type="datetimeFigureOut">
              <a:rPr lang="en-US" smtClean="0"/>
              <a:t>9/2/2014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FB6479-D6D0-4449-AF55-799E3E4B508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BC3471-AE38-49F9-A93C-777AAC6E92CE}" type="datetimeFigureOut">
              <a:rPr lang="en-US" smtClean="0"/>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B6479-D6D0-4449-AF55-799E3E4B5089}"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BC3471-AE38-49F9-A93C-777AAC6E92CE}" type="datetimeFigureOut">
              <a:rPr lang="en-US" smtClean="0"/>
              <a:t>9/2/2014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FB6479-D6D0-4449-AF55-799E3E4B508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BBBC3471-AE38-49F9-A93C-777AAC6E92CE}" type="datetimeFigureOut">
              <a:rPr lang="en-US" smtClean="0"/>
              <a:t>9/2/2014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9FB6479-D6D0-4449-AF55-799E3E4B508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09600"/>
            <a:ext cx="8839200" cy="2689225"/>
          </a:xfrm>
        </p:spPr>
        <p:txBody>
          <a:bodyPr/>
          <a:lstStyle/>
          <a:p>
            <a:pPr algn="ctr"/>
            <a:r>
              <a:rPr lang="en-US" dirty="0" smtClean="0"/>
              <a:t>Movement Westward after the Civil War</a:t>
            </a:r>
            <a:endParaRPr lang="en-US" dirty="0"/>
          </a:p>
        </p:txBody>
      </p:sp>
      <p:sp>
        <p:nvSpPr>
          <p:cNvPr id="3" name="Subtitle 2"/>
          <p:cNvSpPr>
            <a:spLocks noGrp="1"/>
          </p:cNvSpPr>
          <p:nvPr>
            <p:ph type="subTitle" idx="1"/>
          </p:nvPr>
        </p:nvSpPr>
        <p:spPr/>
        <p:txBody>
          <a:bodyPr/>
          <a:lstStyle/>
          <a:p>
            <a:r>
              <a:rPr lang="en-US" dirty="0" smtClean="0"/>
              <a:t>VUS.8a</a:t>
            </a:r>
            <a:endParaRPr lang="en-US" dirty="0"/>
          </a:p>
        </p:txBody>
      </p:sp>
    </p:spTree>
    <p:extLst>
      <p:ext uri="{BB962C8B-B14F-4D97-AF65-F5344CB8AC3E}">
        <p14:creationId xmlns:p14="http://schemas.microsoft.com/office/powerpoint/2010/main" val="3820797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Westward Movement</a:t>
            </a:r>
            <a:endParaRPr lang="en-US" dirty="0"/>
          </a:p>
        </p:txBody>
      </p:sp>
      <p:sp>
        <p:nvSpPr>
          <p:cNvPr id="3" name="Content Placeholder 2"/>
          <p:cNvSpPr>
            <a:spLocks noGrp="1"/>
          </p:cNvSpPr>
          <p:nvPr>
            <p:ph idx="1"/>
          </p:nvPr>
        </p:nvSpPr>
        <p:spPr/>
        <p:txBody>
          <a:bodyPr>
            <a:normAutofit/>
          </a:bodyPr>
          <a:lstStyle/>
          <a:p>
            <a:r>
              <a:rPr lang="en-US" sz="4800" dirty="0" smtClean="0"/>
              <a:t>By the turn of the century, the Great Plains and Rocky Mountains went from unsettled frontier to farms, ranches, and growing towns</a:t>
            </a:r>
            <a:endParaRPr lang="en-US" sz="4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27" y="30178"/>
            <a:ext cx="9150927" cy="6827822"/>
          </a:xfrm>
          <a:prstGeom prst="rect">
            <a:avLst/>
          </a:prstGeom>
        </p:spPr>
      </p:pic>
    </p:spTree>
    <p:extLst>
      <p:ext uri="{BB962C8B-B14F-4D97-AF65-F5344CB8AC3E}">
        <p14:creationId xmlns:p14="http://schemas.microsoft.com/office/powerpoint/2010/main" val="237403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8164" y="1267691"/>
            <a:ext cx="6002846" cy="5562600"/>
          </a:xfrm>
          <a:prstGeom prst="rect">
            <a:avLst/>
          </a:prstGeom>
        </p:spPr>
      </p:pic>
      <p:sp>
        <p:nvSpPr>
          <p:cNvPr id="2" name="Title 1"/>
          <p:cNvSpPr>
            <a:spLocks noGrp="1"/>
          </p:cNvSpPr>
          <p:nvPr>
            <p:ph type="title"/>
          </p:nvPr>
        </p:nvSpPr>
        <p:spPr>
          <a:xfrm>
            <a:off x="76200" y="533400"/>
            <a:ext cx="9067800" cy="990600"/>
          </a:xfrm>
        </p:spPr>
        <p:txBody>
          <a:bodyPr>
            <a:normAutofit/>
          </a:bodyPr>
          <a:lstStyle/>
          <a:p>
            <a:r>
              <a:rPr lang="en-US" dirty="0" smtClean="0"/>
              <a:t>Consequences of Westward Movement</a:t>
            </a:r>
            <a:endParaRPr lang="en-US" dirty="0"/>
          </a:p>
        </p:txBody>
      </p:sp>
      <p:sp>
        <p:nvSpPr>
          <p:cNvPr id="3" name="Content Placeholder 2"/>
          <p:cNvSpPr>
            <a:spLocks noGrp="1"/>
          </p:cNvSpPr>
          <p:nvPr>
            <p:ph idx="1"/>
          </p:nvPr>
        </p:nvSpPr>
        <p:spPr>
          <a:xfrm>
            <a:off x="34636" y="1447800"/>
            <a:ext cx="3775364" cy="5334000"/>
          </a:xfrm>
        </p:spPr>
        <p:txBody>
          <a:bodyPr>
            <a:noAutofit/>
          </a:bodyPr>
          <a:lstStyle/>
          <a:p>
            <a:r>
              <a:rPr lang="en-US" sz="4400" dirty="0" smtClean="0"/>
              <a:t>Native Americans</a:t>
            </a:r>
          </a:p>
          <a:p>
            <a:pPr lvl="1"/>
            <a:r>
              <a:rPr lang="en-US" sz="4000" dirty="0" smtClean="0"/>
              <a:t>Forcibly removed from their land</a:t>
            </a:r>
          </a:p>
          <a:p>
            <a:pPr lvl="2"/>
            <a:r>
              <a:rPr lang="en-US" sz="3600" dirty="0" smtClean="0"/>
              <a:t>Indian Reservations</a:t>
            </a:r>
            <a:endParaRPr lang="en-US" sz="3600" dirty="0"/>
          </a:p>
        </p:txBody>
      </p:sp>
    </p:spTree>
    <p:extLst>
      <p:ext uri="{BB962C8B-B14F-4D97-AF65-F5344CB8AC3E}">
        <p14:creationId xmlns:p14="http://schemas.microsoft.com/office/powerpoint/2010/main" val="1606717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Little Bighorn </a:t>
            </a:r>
            <a:endParaRPr lang="en-US" dirty="0"/>
          </a:p>
        </p:txBody>
      </p:sp>
      <p:sp>
        <p:nvSpPr>
          <p:cNvPr id="3" name="Content Placeholder 2"/>
          <p:cNvSpPr>
            <a:spLocks noGrp="1"/>
          </p:cNvSpPr>
          <p:nvPr>
            <p:ph idx="1"/>
          </p:nvPr>
        </p:nvSpPr>
        <p:spPr>
          <a:xfrm>
            <a:off x="0" y="1600200"/>
            <a:ext cx="5638800" cy="4876800"/>
          </a:xfrm>
        </p:spPr>
        <p:txBody>
          <a:bodyPr>
            <a:noAutofit/>
          </a:bodyPr>
          <a:lstStyle/>
          <a:p>
            <a:r>
              <a:rPr lang="en-US" sz="3200" b="1" dirty="0"/>
              <a:t>In 1868, the United States made a treaty with the Sioux </a:t>
            </a:r>
            <a:r>
              <a:rPr lang="en-US" sz="3200" b="1" dirty="0" smtClean="0"/>
              <a:t>nation that confined </a:t>
            </a:r>
            <a:r>
              <a:rPr lang="en-US" sz="3200" b="1" dirty="0"/>
              <a:t>them to </a:t>
            </a:r>
            <a:r>
              <a:rPr lang="en-US" sz="3200" b="1" dirty="0" smtClean="0"/>
              <a:t>a reservation</a:t>
            </a:r>
            <a:r>
              <a:rPr lang="en-US" sz="3200" b="1" dirty="0"/>
              <a:t>. </a:t>
            </a:r>
            <a:endParaRPr lang="en-US" sz="3200" b="1" dirty="0" smtClean="0"/>
          </a:p>
          <a:p>
            <a:pPr lvl="1"/>
            <a:r>
              <a:rPr lang="en-US" sz="2800" b="1" dirty="0" smtClean="0"/>
              <a:t>The </a:t>
            </a:r>
            <a:r>
              <a:rPr lang="en-US" sz="2800" b="1" dirty="0"/>
              <a:t>Treaty of Fort Laramie promised that the Black Hills, which the </a:t>
            </a:r>
            <a:r>
              <a:rPr lang="en-US" sz="2800" b="1" dirty="0" smtClean="0"/>
              <a:t>Sioux considered </a:t>
            </a:r>
            <a:r>
              <a:rPr lang="en-US" sz="2800" b="1" dirty="0"/>
              <a:t>sacred, would forever be part of their reservation and closed to </a:t>
            </a:r>
            <a:r>
              <a:rPr lang="en-US" sz="2800" b="1" dirty="0" smtClean="0"/>
              <a:t>white settlement.</a:t>
            </a:r>
            <a:endParaRPr lang="en-US" sz="2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0364" y="2082944"/>
            <a:ext cx="3381068" cy="3885334"/>
          </a:xfrm>
          <a:prstGeom prst="rect">
            <a:avLst/>
          </a:prstGeom>
        </p:spPr>
      </p:pic>
    </p:spTree>
    <p:extLst>
      <p:ext uri="{BB962C8B-B14F-4D97-AF65-F5344CB8AC3E}">
        <p14:creationId xmlns:p14="http://schemas.microsoft.com/office/powerpoint/2010/main" val="3533278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Little Bighorn </a:t>
            </a:r>
            <a:endParaRPr lang="en-US" dirty="0"/>
          </a:p>
        </p:txBody>
      </p:sp>
      <p:sp>
        <p:nvSpPr>
          <p:cNvPr id="3" name="Content Placeholder 2"/>
          <p:cNvSpPr>
            <a:spLocks noGrp="1"/>
          </p:cNvSpPr>
          <p:nvPr>
            <p:ph idx="1"/>
          </p:nvPr>
        </p:nvSpPr>
        <p:spPr>
          <a:xfrm>
            <a:off x="0" y="1600200"/>
            <a:ext cx="5562600" cy="4876800"/>
          </a:xfrm>
        </p:spPr>
        <p:txBody>
          <a:bodyPr>
            <a:noAutofit/>
          </a:bodyPr>
          <a:lstStyle/>
          <a:p>
            <a:r>
              <a:rPr lang="en-US" sz="3200" b="1" dirty="0" smtClean="0"/>
              <a:t>In 1874 Lieutenant </a:t>
            </a:r>
            <a:r>
              <a:rPr lang="en-US" sz="3200" b="1" dirty="0"/>
              <a:t>Colonel George Armstrong Custer led </a:t>
            </a:r>
            <a:r>
              <a:rPr lang="en-US" sz="3200" b="1" dirty="0" smtClean="0"/>
              <a:t>an expedition </a:t>
            </a:r>
            <a:r>
              <a:rPr lang="en-US" sz="3200" b="1" dirty="0"/>
              <a:t>that verified rumors of rich gold deposits </a:t>
            </a:r>
            <a:r>
              <a:rPr lang="en-US" sz="3200" b="1" dirty="0" smtClean="0"/>
              <a:t>Black Hills. </a:t>
            </a:r>
          </a:p>
          <a:p>
            <a:pPr lvl="1"/>
            <a:r>
              <a:rPr lang="en-US" sz="2800" b="1" dirty="0" smtClean="0"/>
              <a:t>Prospectors </a:t>
            </a:r>
            <a:r>
              <a:rPr lang="en-US" sz="2800" b="1" dirty="0"/>
              <a:t>quickly </a:t>
            </a:r>
            <a:r>
              <a:rPr lang="en-US" sz="2800" b="1" dirty="0" smtClean="0"/>
              <a:t>began to </a:t>
            </a:r>
            <a:r>
              <a:rPr lang="en-US" sz="2800" b="1" dirty="0"/>
              <a:t>trespass on Indian land and stake illegal claims—then demand that the </a:t>
            </a:r>
            <a:r>
              <a:rPr lang="en-US" sz="2800" b="1" dirty="0" smtClean="0"/>
              <a:t>army protect </a:t>
            </a:r>
            <a:r>
              <a:rPr lang="en-US" sz="2800" b="1" dirty="0"/>
              <a:t>them from Indian attacks.</a:t>
            </a:r>
            <a:endParaRPr lang="en-US" sz="2800" b="1"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3490" y="1295400"/>
            <a:ext cx="3075709" cy="5105400"/>
          </a:xfrm>
          <a:prstGeom prst="rect">
            <a:avLst/>
          </a:prstGeom>
        </p:spPr>
      </p:pic>
    </p:spTree>
    <p:extLst>
      <p:ext uri="{BB962C8B-B14F-4D97-AF65-F5344CB8AC3E}">
        <p14:creationId xmlns:p14="http://schemas.microsoft.com/office/powerpoint/2010/main" val="2448826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Little Bighorn</a:t>
            </a:r>
            <a:endParaRPr lang="en-US" dirty="0"/>
          </a:p>
        </p:txBody>
      </p:sp>
      <p:sp>
        <p:nvSpPr>
          <p:cNvPr id="3" name="Content Placeholder 2"/>
          <p:cNvSpPr>
            <a:spLocks noGrp="1"/>
          </p:cNvSpPr>
          <p:nvPr>
            <p:ph idx="1"/>
          </p:nvPr>
        </p:nvSpPr>
        <p:spPr>
          <a:xfrm>
            <a:off x="0" y="1600200"/>
            <a:ext cx="5029200" cy="4876800"/>
          </a:xfrm>
        </p:spPr>
        <p:txBody>
          <a:bodyPr>
            <a:noAutofit/>
          </a:bodyPr>
          <a:lstStyle/>
          <a:p>
            <a:r>
              <a:rPr lang="en-US" sz="2800" b="1" dirty="0"/>
              <a:t>In the summer of 1876, the U.S. Army deployed troops to the Black Hills to trap </a:t>
            </a:r>
            <a:r>
              <a:rPr lang="en-US" sz="2800" b="1" dirty="0" smtClean="0"/>
              <a:t>a group </a:t>
            </a:r>
            <a:r>
              <a:rPr lang="en-US" sz="2800" b="1" dirty="0"/>
              <a:t>of roaming Sioux and force them back to their reservation</a:t>
            </a:r>
            <a:r>
              <a:rPr lang="en-US" sz="2800" b="1" dirty="0" smtClean="0"/>
              <a:t>.</a:t>
            </a:r>
          </a:p>
          <a:p>
            <a:r>
              <a:rPr lang="en-US" sz="2800" b="1" dirty="0" smtClean="0"/>
              <a:t>Sitting Bull, a Sioux leader, had foretold his people of a great victory to take place upon the Little Bighorn River.</a:t>
            </a:r>
            <a:endParaRPr lang="en-US" sz="2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5898" y="1600200"/>
            <a:ext cx="3597019" cy="4800600"/>
          </a:xfrm>
          <a:prstGeom prst="rect">
            <a:avLst/>
          </a:prstGeom>
        </p:spPr>
      </p:pic>
    </p:spTree>
    <p:extLst>
      <p:ext uri="{BB962C8B-B14F-4D97-AF65-F5344CB8AC3E}">
        <p14:creationId xmlns:p14="http://schemas.microsoft.com/office/powerpoint/2010/main" val="1133816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Little Bighorn</a:t>
            </a:r>
            <a:endParaRPr lang="en-US" dirty="0"/>
          </a:p>
        </p:txBody>
      </p:sp>
      <p:sp>
        <p:nvSpPr>
          <p:cNvPr id="3" name="Content Placeholder 2"/>
          <p:cNvSpPr>
            <a:spLocks noGrp="1"/>
          </p:cNvSpPr>
          <p:nvPr>
            <p:ph idx="1"/>
          </p:nvPr>
        </p:nvSpPr>
        <p:spPr>
          <a:xfrm>
            <a:off x="0" y="1524000"/>
            <a:ext cx="9144000" cy="4876800"/>
          </a:xfrm>
        </p:spPr>
        <p:txBody>
          <a:bodyPr>
            <a:noAutofit/>
          </a:bodyPr>
          <a:lstStyle/>
          <a:p>
            <a:r>
              <a:rPr lang="en-US" sz="3200" b="1" dirty="0" smtClean="0"/>
              <a:t>George Custer and his 7</a:t>
            </a:r>
            <a:r>
              <a:rPr lang="en-US" sz="3200" b="1" baseline="30000" dirty="0" smtClean="0"/>
              <a:t>th</a:t>
            </a:r>
            <a:r>
              <a:rPr lang="en-US" sz="3200" b="1" dirty="0" smtClean="0"/>
              <a:t> Calvary attacked Sitting Bull at the Little Bighorn River.</a:t>
            </a:r>
          </a:p>
          <a:p>
            <a:pPr marL="0" indent="0">
              <a:buNone/>
            </a:pPr>
            <a:endParaRPr lang="en-US" sz="3200" b="1" dirty="0" smtClean="0"/>
          </a:p>
          <a:p>
            <a:r>
              <a:rPr lang="en-US" sz="3200" b="1" dirty="0" smtClean="0"/>
              <a:t>The battle was a massacre</a:t>
            </a:r>
          </a:p>
          <a:p>
            <a:pPr lvl="1"/>
            <a:r>
              <a:rPr lang="en-US" sz="2800" b="1" dirty="0" smtClean="0"/>
              <a:t>Resulted in the death of around 80 Natives, but completely annihilated almost all of General Custer’s soldiers. </a:t>
            </a:r>
          </a:p>
          <a:p>
            <a:pPr marL="274320" lvl="1" indent="0">
              <a:buNone/>
            </a:pPr>
            <a:endParaRPr lang="en-US" sz="2800" b="1" dirty="0" smtClean="0"/>
          </a:p>
          <a:p>
            <a:r>
              <a:rPr lang="en-US" sz="3200" b="1" dirty="0" smtClean="0"/>
              <a:t>This marked the biggest Native American victory against the encroaching settlers</a:t>
            </a:r>
          </a:p>
        </p:txBody>
      </p:sp>
    </p:spTree>
    <p:extLst>
      <p:ext uri="{BB962C8B-B14F-4D97-AF65-F5344CB8AC3E}">
        <p14:creationId xmlns:p14="http://schemas.microsoft.com/office/powerpoint/2010/main" val="1111106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8483718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Battle of Little Bighorn</a:t>
            </a:r>
            <a:endParaRPr lang="en-US" dirty="0"/>
          </a:p>
        </p:txBody>
      </p:sp>
      <p:sp>
        <p:nvSpPr>
          <p:cNvPr id="3" name="Content Placeholder 2"/>
          <p:cNvSpPr>
            <a:spLocks noGrp="1"/>
          </p:cNvSpPr>
          <p:nvPr>
            <p:ph idx="1"/>
          </p:nvPr>
        </p:nvSpPr>
        <p:spPr>
          <a:xfrm>
            <a:off x="0" y="1600200"/>
            <a:ext cx="4953000" cy="4876800"/>
          </a:xfrm>
        </p:spPr>
        <p:txBody>
          <a:bodyPr>
            <a:noAutofit/>
          </a:bodyPr>
          <a:lstStyle/>
          <a:p>
            <a:r>
              <a:rPr lang="en-US" sz="3200" b="1" dirty="0"/>
              <a:t>This victory encouraged Natives to keep </a:t>
            </a:r>
            <a:r>
              <a:rPr lang="en-US" sz="3200" b="1" dirty="0" smtClean="0"/>
              <a:t>fighting</a:t>
            </a:r>
          </a:p>
          <a:p>
            <a:r>
              <a:rPr lang="en-US" sz="3200" b="1" dirty="0" smtClean="0"/>
              <a:t>The </a:t>
            </a:r>
            <a:r>
              <a:rPr lang="en-US" sz="3200" b="1" dirty="0"/>
              <a:t>loss </a:t>
            </a:r>
            <a:r>
              <a:rPr lang="en-US" sz="3200" b="1" dirty="0" smtClean="0"/>
              <a:t>so outraged </a:t>
            </a:r>
            <a:r>
              <a:rPr lang="en-US" sz="3200" b="1" dirty="0"/>
              <a:t>the U.S. government—and the public at large—that the army mounted a </a:t>
            </a:r>
            <a:r>
              <a:rPr lang="en-US" sz="3200" b="1" dirty="0" smtClean="0"/>
              <a:t>new offensive</a:t>
            </a:r>
            <a:r>
              <a:rPr lang="en-US" sz="3200" b="1" dirty="0"/>
              <a:t>, crushing armed Sioux </a:t>
            </a:r>
            <a:r>
              <a:rPr lang="en-US" sz="3200" b="1" dirty="0" smtClean="0"/>
              <a:t>resistance</a:t>
            </a:r>
          </a:p>
          <a:p>
            <a:endParaRPr lang="en-US" sz="32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000" y="1600200"/>
            <a:ext cx="4191000" cy="5257800"/>
          </a:xfrm>
          <a:prstGeom prst="rect">
            <a:avLst/>
          </a:prstGeom>
        </p:spPr>
      </p:pic>
    </p:spTree>
    <p:extLst>
      <p:ext uri="{BB962C8B-B14F-4D97-AF65-F5344CB8AC3E}">
        <p14:creationId xmlns:p14="http://schemas.microsoft.com/office/powerpoint/2010/main" val="35321780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Massacre at Wounded Knee</a:t>
            </a:r>
            <a:endParaRPr lang="en-US" dirty="0"/>
          </a:p>
        </p:txBody>
      </p:sp>
      <p:sp>
        <p:nvSpPr>
          <p:cNvPr id="3" name="Content Placeholder 2"/>
          <p:cNvSpPr>
            <a:spLocks noGrp="1"/>
          </p:cNvSpPr>
          <p:nvPr>
            <p:ph idx="1"/>
          </p:nvPr>
        </p:nvSpPr>
        <p:spPr>
          <a:xfrm>
            <a:off x="0" y="1600200"/>
            <a:ext cx="9144000" cy="4876800"/>
          </a:xfrm>
        </p:spPr>
        <p:txBody>
          <a:bodyPr>
            <a:noAutofit/>
          </a:bodyPr>
          <a:lstStyle/>
          <a:p>
            <a:r>
              <a:rPr lang="en-US" sz="2800" b="1" dirty="0" smtClean="0"/>
              <a:t>Shortly after Little Bighorn, all major Native American victories came to a halt as U.S. military forces went in earnest to take all power from Native Tribes</a:t>
            </a:r>
          </a:p>
          <a:p>
            <a:r>
              <a:rPr lang="en-US" sz="2800" b="1" dirty="0" smtClean="0"/>
              <a:t>Native leaders began to preach nonviolence as a way to establish peace between themselves and the “white” Americans</a:t>
            </a:r>
          </a:p>
          <a:p>
            <a:pPr lvl="1"/>
            <a:r>
              <a:rPr lang="en-US" sz="2400" b="1" dirty="0" smtClean="0"/>
              <a:t>Natives began a “ghost dance”, a movement designed to promote Indian religions</a:t>
            </a:r>
          </a:p>
          <a:p>
            <a:r>
              <a:rPr lang="en-US" sz="2800" b="1" dirty="0" smtClean="0"/>
              <a:t>Many Americans saw the ghost dance as a form of violent uprisings and demanded the Natives stop</a:t>
            </a:r>
            <a:endParaRPr lang="en-US" sz="2800" b="1" dirty="0"/>
          </a:p>
        </p:txBody>
      </p:sp>
    </p:spTree>
    <p:extLst>
      <p:ext uri="{BB962C8B-B14F-4D97-AF65-F5344CB8AC3E}">
        <p14:creationId xmlns:p14="http://schemas.microsoft.com/office/powerpoint/2010/main" val="91243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783752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Westward Movement</a:t>
            </a:r>
            <a:endParaRPr lang="en-US" dirty="0"/>
          </a:p>
        </p:txBody>
      </p:sp>
      <p:sp>
        <p:nvSpPr>
          <p:cNvPr id="3" name="Content Placeholder 2"/>
          <p:cNvSpPr>
            <a:spLocks noGrp="1"/>
          </p:cNvSpPr>
          <p:nvPr>
            <p:ph idx="1"/>
          </p:nvPr>
        </p:nvSpPr>
        <p:spPr>
          <a:xfrm>
            <a:off x="152400" y="1524000"/>
            <a:ext cx="3962400" cy="4876800"/>
          </a:xfrm>
        </p:spPr>
        <p:txBody>
          <a:bodyPr>
            <a:noAutofit/>
          </a:bodyPr>
          <a:lstStyle/>
          <a:p>
            <a:r>
              <a:rPr lang="en-US" sz="3600" dirty="0" smtClean="0"/>
              <a:t>Following the Civil War, there was a huge westward movement of settlers between the Mississippi River and the Pacific Ocean</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7709" y="2057400"/>
            <a:ext cx="5334000" cy="3962400"/>
          </a:xfrm>
          <a:prstGeom prst="rect">
            <a:avLst/>
          </a:prstGeom>
        </p:spPr>
      </p:pic>
    </p:spTree>
    <p:extLst>
      <p:ext uri="{BB962C8B-B14F-4D97-AF65-F5344CB8AC3E}">
        <p14:creationId xmlns:p14="http://schemas.microsoft.com/office/powerpoint/2010/main" val="20166330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Massacre at Wounded Knee</a:t>
            </a:r>
            <a:endParaRPr lang="en-US" dirty="0"/>
          </a:p>
        </p:txBody>
      </p:sp>
      <p:sp>
        <p:nvSpPr>
          <p:cNvPr id="3" name="Content Placeholder 2"/>
          <p:cNvSpPr>
            <a:spLocks noGrp="1"/>
          </p:cNvSpPr>
          <p:nvPr>
            <p:ph idx="1"/>
          </p:nvPr>
        </p:nvSpPr>
        <p:spPr>
          <a:xfrm>
            <a:off x="0" y="1371600"/>
            <a:ext cx="9144000" cy="4876800"/>
          </a:xfrm>
        </p:spPr>
        <p:txBody>
          <a:bodyPr>
            <a:noAutofit/>
          </a:bodyPr>
          <a:lstStyle/>
          <a:p>
            <a:r>
              <a:rPr lang="en-US" sz="2800" b="1" dirty="0"/>
              <a:t>On the morning of December 29, 1890, the army demanded the surrender of all Sioux weapons. Amid the tension, a shot rang out, possibly from a deaf brave who misunderstood his chief's orders to surrender</a:t>
            </a:r>
            <a:r>
              <a:rPr lang="en-US" sz="2800" b="1" dirty="0" smtClean="0"/>
              <a:t>.</a:t>
            </a:r>
          </a:p>
          <a:p>
            <a:pPr marL="0" indent="0">
              <a:buNone/>
            </a:pPr>
            <a:endParaRPr lang="en-US" sz="2800" b="1" dirty="0" smtClean="0"/>
          </a:p>
          <a:p>
            <a:r>
              <a:rPr lang="en-US" sz="2800" b="1" dirty="0"/>
              <a:t>The Seventh Cavalry — the reconstructed regiment lost by George Armstrong Custer — opened fire on the </a:t>
            </a:r>
            <a:r>
              <a:rPr lang="en-US" sz="2800" b="1" dirty="0" smtClean="0"/>
              <a:t>Sioux. When </a:t>
            </a:r>
            <a:r>
              <a:rPr lang="en-US" sz="2800" b="1" dirty="0"/>
              <a:t>the smoke cleared almost all of the 300 men, women, and children were dead. Some died instantly, others froze to death in the snow.</a:t>
            </a:r>
            <a:endParaRPr lang="en-US" sz="2800" b="1" dirty="0"/>
          </a:p>
        </p:txBody>
      </p:sp>
    </p:spTree>
    <p:extLst>
      <p:ext uri="{BB962C8B-B14F-4D97-AF65-F5344CB8AC3E}">
        <p14:creationId xmlns:p14="http://schemas.microsoft.com/office/powerpoint/2010/main" val="507461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10" y="-1"/>
            <a:ext cx="9171710" cy="6858001"/>
          </a:xfrm>
        </p:spPr>
      </p:pic>
    </p:spTree>
    <p:extLst>
      <p:ext uri="{BB962C8B-B14F-4D97-AF65-F5344CB8AC3E}">
        <p14:creationId xmlns:p14="http://schemas.microsoft.com/office/powerpoint/2010/main" val="6915363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Massacre at Wounded Knee</a:t>
            </a:r>
            <a:endParaRPr lang="en-US" dirty="0"/>
          </a:p>
        </p:txBody>
      </p:sp>
      <p:sp>
        <p:nvSpPr>
          <p:cNvPr id="3" name="Content Placeholder 2"/>
          <p:cNvSpPr>
            <a:spLocks noGrp="1"/>
          </p:cNvSpPr>
          <p:nvPr>
            <p:ph idx="1"/>
          </p:nvPr>
        </p:nvSpPr>
        <p:spPr>
          <a:xfrm>
            <a:off x="0" y="1600200"/>
            <a:ext cx="5257800" cy="4876800"/>
          </a:xfrm>
        </p:spPr>
        <p:txBody>
          <a:bodyPr>
            <a:noAutofit/>
          </a:bodyPr>
          <a:lstStyle/>
          <a:p>
            <a:r>
              <a:rPr lang="en-US" sz="2800" b="1" dirty="0"/>
              <a:t>This massacre marked the last showdown between Native Americans and the United States Army. It was nearly 400 years after Christopher Columbus first contacted the first Americans. The 1890 United States census declared the frontier officially closed.</a:t>
            </a:r>
            <a:endParaRPr lang="en-US" sz="2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711036"/>
            <a:ext cx="3893126" cy="4343400"/>
          </a:xfrm>
          <a:prstGeom prst="rect">
            <a:avLst/>
          </a:prstGeom>
        </p:spPr>
      </p:pic>
    </p:spTree>
    <p:extLst>
      <p:ext uri="{BB962C8B-B14F-4D97-AF65-F5344CB8AC3E}">
        <p14:creationId xmlns:p14="http://schemas.microsoft.com/office/powerpoint/2010/main" val="21470490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Westward Movement</a:t>
            </a:r>
            <a:endParaRPr lang="en-US" dirty="0"/>
          </a:p>
        </p:txBody>
      </p:sp>
      <p:sp>
        <p:nvSpPr>
          <p:cNvPr id="3" name="Content Placeholder 2"/>
          <p:cNvSpPr>
            <a:spLocks noGrp="1"/>
          </p:cNvSpPr>
          <p:nvPr>
            <p:ph idx="1"/>
          </p:nvPr>
        </p:nvSpPr>
        <p:spPr/>
        <p:txBody>
          <a:bodyPr>
            <a:normAutofit/>
          </a:bodyPr>
          <a:lstStyle/>
          <a:p>
            <a:r>
              <a:rPr lang="en-US" sz="4800" dirty="0" smtClean="0"/>
              <a:t>Era of the American Cowboy</a:t>
            </a:r>
          </a:p>
          <a:p>
            <a:pPr lvl="1"/>
            <a:r>
              <a:rPr lang="en-US" sz="4400" dirty="0" smtClean="0"/>
              <a:t>Worked on long </a:t>
            </a:r>
            <a:r>
              <a:rPr lang="en-US" sz="4400" dirty="0"/>
              <a:t>cattle drives for hundreds of miles </a:t>
            </a:r>
            <a:r>
              <a:rPr lang="en-US" sz="4400" dirty="0" smtClean="0"/>
              <a:t>over </a:t>
            </a:r>
            <a:r>
              <a:rPr lang="en-US" sz="4400" dirty="0"/>
              <a:t>unfenced open land in the </a:t>
            </a:r>
            <a:r>
              <a:rPr lang="en-US" sz="4400" dirty="0" smtClean="0"/>
              <a:t>West</a:t>
            </a:r>
            <a:endParaRPr lang="en-US" sz="4400" dirty="0"/>
          </a:p>
        </p:txBody>
      </p:sp>
    </p:spTree>
    <p:extLst>
      <p:ext uri="{BB962C8B-B14F-4D97-AF65-F5344CB8AC3E}">
        <p14:creationId xmlns:p14="http://schemas.microsoft.com/office/powerpoint/2010/main" val="26502761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457200"/>
            <a:ext cx="8382000" cy="6019800"/>
          </a:xfrm>
        </p:spPr>
      </p:pic>
    </p:spTree>
    <p:extLst>
      <p:ext uri="{BB962C8B-B14F-4D97-AF65-F5344CB8AC3E}">
        <p14:creationId xmlns:p14="http://schemas.microsoft.com/office/powerpoint/2010/main" val="1252514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Westward Movement</a:t>
            </a:r>
            <a:endParaRPr lang="en-US" dirty="0"/>
          </a:p>
        </p:txBody>
      </p:sp>
      <p:sp>
        <p:nvSpPr>
          <p:cNvPr id="3" name="Content Placeholder 2"/>
          <p:cNvSpPr>
            <a:spLocks noGrp="1"/>
          </p:cNvSpPr>
          <p:nvPr>
            <p:ph idx="1"/>
          </p:nvPr>
        </p:nvSpPr>
        <p:spPr>
          <a:xfrm>
            <a:off x="76200" y="1371600"/>
            <a:ext cx="4876800" cy="4876800"/>
          </a:xfrm>
        </p:spPr>
        <p:txBody>
          <a:bodyPr>
            <a:noAutofit/>
          </a:bodyPr>
          <a:lstStyle/>
          <a:p>
            <a:r>
              <a:rPr lang="en-US" sz="4400" dirty="0" smtClean="0"/>
              <a:t>Effects of the Civil War</a:t>
            </a:r>
          </a:p>
          <a:p>
            <a:pPr lvl="1"/>
            <a:r>
              <a:rPr lang="en-US" sz="4000" dirty="0" smtClean="0"/>
              <a:t>Homestead Act</a:t>
            </a:r>
          </a:p>
          <a:p>
            <a:pPr lvl="2"/>
            <a:r>
              <a:rPr lang="en-US" sz="3600" dirty="0" smtClean="0"/>
              <a:t>Gave free public land in western territories to settlers who would live on it and farm the land</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9091" y="1371600"/>
            <a:ext cx="4267200" cy="5334000"/>
          </a:xfrm>
          <a:prstGeom prst="rect">
            <a:avLst/>
          </a:prstGeom>
        </p:spPr>
      </p:pic>
    </p:spTree>
    <p:extLst>
      <p:ext uri="{BB962C8B-B14F-4D97-AF65-F5344CB8AC3E}">
        <p14:creationId xmlns:p14="http://schemas.microsoft.com/office/powerpoint/2010/main" val="3239788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Westward Movement</a:t>
            </a:r>
            <a:endParaRPr lang="en-US" dirty="0"/>
          </a:p>
        </p:txBody>
      </p:sp>
      <p:sp>
        <p:nvSpPr>
          <p:cNvPr id="3" name="Content Placeholder 2"/>
          <p:cNvSpPr>
            <a:spLocks noGrp="1"/>
          </p:cNvSpPr>
          <p:nvPr>
            <p:ph idx="1"/>
          </p:nvPr>
        </p:nvSpPr>
        <p:spPr>
          <a:xfrm>
            <a:off x="76200" y="1371600"/>
            <a:ext cx="8686800" cy="4876800"/>
          </a:xfrm>
        </p:spPr>
        <p:txBody>
          <a:bodyPr>
            <a:noAutofit/>
          </a:bodyPr>
          <a:lstStyle/>
          <a:p>
            <a:r>
              <a:rPr lang="en-US" sz="4400" dirty="0"/>
              <a:t>Homestead </a:t>
            </a:r>
            <a:r>
              <a:rPr lang="en-US" sz="4400" dirty="0" smtClean="0"/>
              <a:t>Act – Who took advantage?</a:t>
            </a:r>
          </a:p>
          <a:p>
            <a:pPr lvl="1"/>
            <a:r>
              <a:rPr lang="en-US" sz="4000" dirty="0" smtClean="0"/>
              <a:t>Southerners whose homes were destroyed by the Civil War</a:t>
            </a:r>
          </a:p>
          <a:p>
            <a:pPr lvl="1"/>
            <a:r>
              <a:rPr lang="en-US" sz="4000" dirty="0" smtClean="0"/>
              <a:t>African Americans moved west to see new opportunities</a:t>
            </a:r>
            <a:endParaRPr lang="en-US" sz="4000" dirty="0"/>
          </a:p>
        </p:txBody>
      </p:sp>
    </p:spTree>
    <p:extLst>
      <p:ext uri="{BB962C8B-B14F-4D97-AF65-F5344CB8AC3E}">
        <p14:creationId xmlns:p14="http://schemas.microsoft.com/office/powerpoint/2010/main" val="368120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927"/>
            <a:ext cx="4648200" cy="36671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54236" y="3207326"/>
            <a:ext cx="4675909" cy="3650674"/>
          </a:xfrm>
          <a:prstGeom prst="rect">
            <a:avLst/>
          </a:prstGeom>
        </p:spPr>
      </p:pic>
      <p:sp>
        <p:nvSpPr>
          <p:cNvPr id="6" name="TextBox 5"/>
          <p:cNvSpPr txBox="1"/>
          <p:nvPr/>
        </p:nvSpPr>
        <p:spPr>
          <a:xfrm>
            <a:off x="5943600" y="1581834"/>
            <a:ext cx="2971800" cy="646331"/>
          </a:xfrm>
          <a:prstGeom prst="rect">
            <a:avLst/>
          </a:prstGeom>
          <a:noFill/>
        </p:spPr>
        <p:txBody>
          <a:bodyPr wrap="square" rtlCol="0">
            <a:spAutoFit/>
          </a:bodyPr>
          <a:lstStyle/>
          <a:p>
            <a:r>
              <a:rPr lang="en-US" sz="3600" dirty="0" smtClean="0"/>
              <a:t>Southerners</a:t>
            </a:r>
            <a:endParaRPr lang="en-US" sz="3600" dirty="0"/>
          </a:p>
        </p:txBody>
      </p:sp>
      <p:sp>
        <p:nvSpPr>
          <p:cNvPr id="7" name="Left Arrow 6"/>
          <p:cNvSpPr/>
          <p:nvPr/>
        </p:nvSpPr>
        <p:spPr>
          <a:xfrm>
            <a:off x="4786745" y="1447799"/>
            <a:ext cx="1066800" cy="914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4432498"/>
            <a:ext cx="3057440" cy="1200329"/>
          </a:xfrm>
          <a:prstGeom prst="rect">
            <a:avLst/>
          </a:prstGeom>
          <a:noFill/>
        </p:spPr>
        <p:txBody>
          <a:bodyPr wrap="none" rtlCol="0">
            <a:spAutoFit/>
          </a:bodyPr>
          <a:lstStyle/>
          <a:p>
            <a:r>
              <a:rPr lang="en-US" sz="3600" dirty="0" smtClean="0"/>
              <a:t>Freed African </a:t>
            </a:r>
          </a:p>
          <a:p>
            <a:r>
              <a:rPr lang="en-US" sz="3600" dirty="0" smtClean="0"/>
              <a:t>Americans</a:t>
            </a:r>
            <a:endParaRPr lang="en-US" sz="3600" dirty="0"/>
          </a:p>
        </p:txBody>
      </p:sp>
      <p:sp>
        <p:nvSpPr>
          <p:cNvPr id="9" name="Left Arrow 8"/>
          <p:cNvSpPr/>
          <p:nvPr/>
        </p:nvSpPr>
        <p:spPr>
          <a:xfrm rot="10800000">
            <a:off x="3126712" y="4575462"/>
            <a:ext cx="1066800" cy="914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9653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Westward Movement</a:t>
            </a:r>
            <a:endParaRPr lang="en-US" dirty="0"/>
          </a:p>
        </p:txBody>
      </p:sp>
      <p:sp>
        <p:nvSpPr>
          <p:cNvPr id="3" name="Content Placeholder 2"/>
          <p:cNvSpPr>
            <a:spLocks noGrp="1"/>
          </p:cNvSpPr>
          <p:nvPr>
            <p:ph idx="1"/>
          </p:nvPr>
        </p:nvSpPr>
        <p:spPr/>
        <p:txBody>
          <a:bodyPr>
            <a:noAutofit/>
          </a:bodyPr>
          <a:lstStyle/>
          <a:p>
            <a:r>
              <a:rPr lang="en-US" sz="4000" b="1" dirty="0" smtClean="0"/>
              <a:t>New Technology</a:t>
            </a:r>
          </a:p>
          <a:p>
            <a:pPr lvl="1"/>
            <a:r>
              <a:rPr lang="en-US" sz="3600" dirty="0" smtClean="0"/>
              <a:t>Railroads – Quickly opened up new lands in the west</a:t>
            </a:r>
          </a:p>
          <a:p>
            <a:pPr lvl="1"/>
            <a:r>
              <a:rPr lang="en-US" sz="3600" dirty="0" smtClean="0"/>
              <a:t>Mechanical Reaper – Allowed for profitable farming</a:t>
            </a:r>
          </a:p>
          <a:p>
            <a:pPr lvl="1"/>
            <a:endParaRPr lang="en-US" sz="3600" dirty="0"/>
          </a:p>
          <a:p>
            <a:pPr marL="0" indent="0" algn="ctr">
              <a:buNone/>
            </a:pPr>
            <a:r>
              <a:rPr lang="en-US" sz="4000" dirty="0" smtClean="0"/>
              <a:t>Both helped to increase efficiency of production</a:t>
            </a:r>
            <a:endParaRPr lang="en-US" sz="4000" dirty="0"/>
          </a:p>
        </p:txBody>
      </p:sp>
    </p:spTree>
    <p:extLst>
      <p:ext uri="{BB962C8B-B14F-4D97-AF65-F5344CB8AC3E}">
        <p14:creationId xmlns:p14="http://schemas.microsoft.com/office/powerpoint/2010/main" val="2882956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990600"/>
            <a:ext cx="7086600" cy="4876800"/>
          </a:xfrm>
        </p:spPr>
      </p:pic>
    </p:spTree>
    <p:extLst>
      <p:ext uri="{BB962C8B-B14F-4D97-AF65-F5344CB8AC3E}">
        <p14:creationId xmlns:p14="http://schemas.microsoft.com/office/powerpoint/2010/main" val="420055802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120</TotalTime>
  <Words>647</Words>
  <Application>Microsoft Office PowerPoint</Application>
  <PresentationFormat>On-screen Show (4:3)</PresentationFormat>
  <Paragraphs>60</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Clarity</vt:lpstr>
      <vt:lpstr>Movement Westward after the Civil War</vt:lpstr>
      <vt:lpstr>Westward Movement</vt:lpstr>
      <vt:lpstr>Westward Movement</vt:lpstr>
      <vt:lpstr>PowerPoint Presentation</vt:lpstr>
      <vt:lpstr>Westward Movement</vt:lpstr>
      <vt:lpstr>Westward Movement</vt:lpstr>
      <vt:lpstr>PowerPoint Presentation</vt:lpstr>
      <vt:lpstr>Westward Movement</vt:lpstr>
      <vt:lpstr>PowerPoint Presentation</vt:lpstr>
      <vt:lpstr>Westward Movement</vt:lpstr>
      <vt:lpstr>Consequences of Westward Movement</vt:lpstr>
      <vt:lpstr>Battle of Little Bighorn </vt:lpstr>
      <vt:lpstr>Battle of Little Bighorn </vt:lpstr>
      <vt:lpstr>Battle of Little Bighorn</vt:lpstr>
      <vt:lpstr>Battle of Little Bighorn</vt:lpstr>
      <vt:lpstr>PowerPoint Presentation</vt:lpstr>
      <vt:lpstr>Battle of Little Bighorn</vt:lpstr>
      <vt:lpstr>Massacre at Wounded Knee</vt:lpstr>
      <vt:lpstr>PowerPoint Presentation</vt:lpstr>
      <vt:lpstr>Massacre at Wounded Knee</vt:lpstr>
      <vt:lpstr>PowerPoint Presentation</vt:lpstr>
      <vt:lpstr>Massacre at Wounded Knee</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Civil War</dc:title>
  <dc:creator>Joseph M. Rorrer</dc:creator>
  <cp:lastModifiedBy>Joseph M. Rorrer</cp:lastModifiedBy>
  <cp:revision>10</cp:revision>
  <dcterms:created xsi:type="dcterms:W3CDTF">2013-08-28T23:59:46Z</dcterms:created>
  <dcterms:modified xsi:type="dcterms:W3CDTF">2014-09-02T23:33:31Z</dcterms:modified>
</cp:coreProperties>
</file>