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4388-6973-4B7F-8074-A0600F6278C3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DD1C-5346-4795-860D-59C30D9DA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4388-6973-4B7F-8074-A0600F6278C3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DD1C-5346-4795-860D-59C30D9DA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4388-6973-4B7F-8074-A0600F6278C3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DD1C-5346-4795-860D-59C30D9DA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4388-6973-4B7F-8074-A0600F6278C3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DD1C-5346-4795-860D-59C30D9DA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4388-6973-4B7F-8074-A0600F6278C3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DD1C-5346-4795-860D-59C30D9DA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4388-6973-4B7F-8074-A0600F6278C3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DD1C-5346-4795-860D-59C30D9DA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4388-6973-4B7F-8074-A0600F6278C3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DD1C-5346-4795-860D-59C30D9DA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4388-6973-4B7F-8074-A0600F6278C3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DD1C-5346-4795-860D-59C30D9DA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4388-6973-4B7F-8074-A0600F6278C3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DD1C-5346-4795-860D-59C30D9DA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4388-6973-4B7F-8074-A0600F6278C3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DD1C-5346-4795-860D-59C30D9DA1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4388-6973-4B7F-8074-A0600F6278C3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06DD1C-5346-4795-860D-59C30D9DA1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106DD1C-5346-4795-860D-59C30D9DA18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5004388-6973-4B7F-8074-A0600F6278C3}" type="datetimeFigureOut">
              <a:rPr lang="en-US" smtClean="0"/>
              <a:t>9/15/2013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Jacksonian</a:t>
            </a:r>
            <a:r>
              <a:rPr lang="en-US" dirty="0" smtClean="0"/>
              <a:t> Era and Sectional Tensions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VUS.6d&amp;e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43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620000" cy="1143000"/>
          </a:xfrm>
        </p:spPr>
        <p:txBody>
          <a:bodyPr/>
          <a:lstStyle/>
          <a:p>
            <a:r>
              <a:rPr lang="en-US" dirty="0" smtClean="0"/>
              <a:t>Sectional 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2" y="1295400"/>
            <a:ext cx="8437418" cy="5410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Competing Economic Interests</a:t>
            </a:r>
          </a:p>
          <a:p>
            <a:pPr lvl="1"/>
            <a:r>
              <a:rPr lang="en-US" sz="3600" dirty="0"/>
              <a:t>The industrial North favored high protective </a:t>
            </a:r>
            <a:r>
              <a:rPr lang="en-US" sz="3600" dirty="0" smtClean="0"/>
              <a:t>tariffs </a:t>
            </a:r>
            <a:r>
              <a:rPr lang="en-US" sz="3600" dirty="0"/>
              <a:t>to protect Northern manufactured goods </a:t>
            </a:r>
            <a:r>
              <a:rPr lang="en-US" sz="3600" dirty="0" smtClean="0"/>
              <a:t>from </a:t>
            </a:r>
            <a:r>
              <a:rPr lang="en-US" sz="3600" dirty="0"/>
              <a:t>foreign competition</a:t>
            </a:r>
            <a:r>
              <a:rPr lang="en-US" sz="3600" dirty="0" smtClean="0"/>
              <a:t>.</a:t>
            </a:r>
          </a:p>
          <a:p>
            <a:pPr marL="411480" lvl="1" indent="0">
              <a:buNone/>
            </a:pPr>
            <a:endParaRPr lang="en-US" sz="3600" dirty="0"/>
          </a:p>
          <a:p>
            <a:pPr lvl="1"/>
            <a:r>
              <a:rPr lang="en-US" sz="3600" dirty="0"/>
              <a:t>The agricultural South opposed high tariffs that </a:t>
            </a:r>
            <a:r>
              <a:rPr lang="en-US" sz="3600" dirty="0" smtClean="0"/>
              <a:t>made </a:t>
            </a:r>
            <a:r>
              <a:rPr lang="en-US" sz="3600" dirty="0"/>
              <a:t>the price of imports more expensive.</a:t>
            </a:r>
          </a:p>
        </p:txBody>
      </p:sp>
    </p:spTree>
    <p:extLst>
      <p:ext uri="{BB962C8B-B14F-4D97-AF65-F5344CB8AC3E}">
        <p14:creationId xmlns:p14="http://schemas.microsoft.com/office/powerpoint/2010/main" val="147579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620000" cy="1143000"/>
          </a:xfrm>
        </p:spPr>
        <p:txBody>
          <a:bodyPr/>
          <a:lstStyle/>
          <a:p>
            <a:r>
              <a:rPr lang="en-US" dirty="0" smtClean="0"/>
              <a:t>Sectional 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2" y="1295400"/>
            <a:ext cx="8437418" cy="5410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Westward Expansion</a:t>
            </a:r>
          </a:p>
          <a:p>
            <a:pPr lvl="1"/>
            <a:r>
              <a:rPr lang="en-US" sz="4400" dirty="0" smtClean="0"/>
              <a:t>As new states entered the Union, compromises were reached that maintained the balance of power in Congress between “free” and “slave” states.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1500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620000" cy="1143000"/>
          </a:xfrm>
        </p:spPr>
        <p:txBody>
          <a:bodyPr/>
          <a:lstStyle/>
          <a:p>
            <a:r>
              <a:rPr lang="en-US" dirty="0" smtClean="0"/>
              <a:t>Sectional 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2" y="1295400"/>
            <a:ext cx="8437418" cy="5410200"/>
          </a:xfrm>
        </p:spPr>
        <p:txBody>
          <a:bodyPr>
            <a:normAutofit lnSpcReduction="10000"/>
          </a:bodyPr>
          <a:lstStyle/>
          <a:p>
            <a:r>
              <a:rPr lang="en-US" sz="4800" dirty="0" smtClean="0"/>
              <a:t>Westward Expansion</a:t>
            </a:r>
          </a:p>
          <a:p>
            <a:pPr lvl="1"/>
            <a:r>
              <a:rPr lang="en-US" sz="4400" dirty="0" smtClean="0"/>
              <a:t>Missouri Compromise</a:t>
            </a:r>
          </a:p>
          <a:p>
            <a:pPr lvl="2"/>
            <a:r>
              <a:rPr lang="en-US" sz="4200" dirty="0"/>
              <a:t>drew an </a:t>
            </a:r>
            <a:r>
              <a:rPr lang="en-US" sz="4200" dirty="0" smtClean="0"/>
              <a:t>east-west </a:t>
            </a:r>
            <a:r>
              <a:rPr lang="en-US" sz="4200" dirty="0"/>
              <a:t>line through the Louisiana </a:t>
            </a:r>
            <a:r>
              <a:rPr lang="en-US" sz="4200" dirty="0" smtClean="0"/>
              <a:t>Purchase</a:t>
            </a:r>
            <a:r>
              <a:rPr lang="en-US" sz="4200" dirty="0"/>
              <a:t>, with slavery prohibited above the </a:t>
            </a:r>
            <a:r>
              <a:rPr lang="en-US" sz="4200" dirty="0" smtClean="0"/>
              <a:t>line </a:t>
            </a:r>
            <a:r>
              <a:rPr lang="en-US" sz="4200" dirty="0"/>
              <a:t>and allowed below, except that slavery </a:t>
            </a:r>
            <a:r>
              <a:rPr lang="en-US" sz="4200" dirty="0" smtClean="0"/>
              <a:t>was </a:t>
            </a:r>
            <a:r>
              <a:rPr lang="en-US" sz="4200" dirty="0"/>
              <a:t>allowed in Missouri, north of the line.</a:t>
            </a:r>
          </a:p>
        </p:txBody>
      </p:sp>
    </p:spTree>
    <p:extLst>
      <p:ext uri="{BB962C8B-B14F-4D97-AF65-F5344CB8AC3E}">
        <p14:creationId xmlns:p14="http://schemas.microsoft.com/office/powerpoint/2010/main" val="10761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7200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620000" cy="1143000"/>
          </a:xfrm>
        </p:spPr>
        <p:txBody>
          <a:bodyPr/>
          <a:lstStyle/>
          <a:p>
            <a:r>
              <a:rPr lang="en-US" dirty="0" smtClean="0"/>
              <a:t>Sectional 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2" y="1295400"/>
            <a:ext cx="8437418" cy="5410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Westward Expansion</a:t>
            </a:r>
          </a:p>
          <a:p>
            <a:pPr lvl="1"/>
            <a:r>
              <a:rPr lang="en-US" sz="4400" dirty="0" smtClean="0"/>
              <a:t>Compromise of 1850</a:t>
            </a:r>
          </a:p>
          <a:p>
            <a:pPr lvl="2"/>
            <a:r>
              <a:rPr lang="en-US" sz="4000" dirty="0"/>
              <a:t>California </a:t>
            </a:r>
            <a:r>
              <a:rPr lang="en-US" sz="4000" dirty="0" smtClean="0"/>
              <a:t>entered </a:t>
            </a:r>
            <a:r>
              <a:rPr lang="en-US" sz="4000" dirty="0"/>
              <a:t>as a free state, while the new </a:t>
            </a:r>
            <a:r>
              <a:rPr lang="en-US" sz="4000" dirty="0" smtClean="0"/>
              <a:t>Southwestern </a:t>
            </a:r>
            <a:r>
              <a:rPr lang="en-US" sz="4000" dirty="0"/>
              <a:t>territories acquired from </a:t>
            </a:r>
            <a:r>
              <a:rPr lang="en-US" sz="4000" dirty="0" smtClean="0"/>
              <a:t>Mexico </a:t>
            </a:r>
            <a:r>
              <a:rPr lang="en-US" sz="4000" dirty="0"/>
              <a:t>would decide on their own</a:t>
            </a:r>
          </a:p>
        </p:txBody>
      </p:sp>
    </p:spTree>
    <p:extLst>
      <p:ext uri="{BB962C8B-B14F-4D97-AF65-F5344CB8AC3E}">
        <p14:creationId xmlns:p14="http://schemas.microsoft.com/office/powerpoint/2010/main" val="85610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0"/>
            <a:ext cx="9164782" cy="6858000"/>
          </a:xfrm>
        </p:spPr>
      </p:pic>
    </p:spTree>
    <p:extLst>
      <p:ext uri="{BB962C8B-B14F-4D97-AF65-F5344CB8AC3E}">
        <p14:creationId xmlns:p14="http://schemas.microsoft.com/office/powerpoint/2010/main" val="141745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620000" cy="1143000"/>
          </a:xfrm>
        </p:spPr>
        <p:txBody>
          <a:bodyPr/>
          <a:lstStyle/>
          <a:p>
            <a:r>
              <a:rPr lang="en-US" dirty="0" smtClean="0"/>
              <a:t>Sectional 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2" y="1295400"/>
            <a:ext cx="8437418" cy="5410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Westward Expansion</a:t>
            </a:r>
          </a:p>
          <a:p>
            <a:pPr lvl="1"/>
            <a:r>
              <a:rPr lang="en-US" sz="4400" dirty="0" smtClean="0"/>
              <a:t>Kansas-Nebraska Act</a:t>
            </a:r>
          </a:p>
          <a:p>
            <a:pPr lvl="2"/>
            <a:r>
              <a:rPr lang="en-US" sz="4000" dirty="0" smtClean="0"/>
              <a:t>Repealed the </a:t>
            </a:r>
            <a:r>
              <a:rPr lang="en-US" sz="4000" dirty="0"/>
              <a:t>Missouri Compromise line, giving </a:t>
            </a:r>
            <a:r>
              <a:rPr lang="en-US" sz="4000" dirty="0" smtClean="0"/>
              <a:t>people </a:t>
            </a:r>
            <a:r>
              <a:rPr lang="en-US" sz="4000" dirty="0"/>
              <a:t>in Kansas and Nebraska the choice </a:t>
            </a:r>
            <a:r>
              <a:rPr lang="en-US" sz="4000" dirty="0" smtClean="0"/>
              <a:t>whether </a:t>
            </a:r>
            <a:r>
              <a:rPr lang="en-US" sz="4000" dirty="0"/>
              <a:t>to allow slavery in their states or </a:t>
            </a:r>
            <a:r>
              <a:rPr lang="en-US" sz="4000" dirty="0" smtClean="0"/>
              <a:t>not (popular sovereignty)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5322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144000" cy="6837218"/>
          </a:xfrm>
        </p:spPr>
      </p:pic>
    </p:spTree>
    <p:extLst>
      <p:ext uri="{BB962C8B-B14F-4D97-AF65-F5344CB8AC3E}">
        <p14:creationId xmlns:p14="http://schemas.microsoft.com/office/powerpoint/2010/main" val="293354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Kansas-Nebraska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038600" cy="4800600"/>
          </a:xfrm>
        </p:spPr>
        <p:txBody>
          <a:bodyPr>
            <a:noAutofit/>
          </a:bodyPr>
          <a:lstStyle/>
          <a:p>
            <a:r>
              <a:rPr lang="en-US" sz="3200" dirty="0"/>
              <a:t>This law </a:t>
            </a:r>
            <a:r>
              <a:rPr lang="en-US" sz="3200" dirty="0" smtClean="0"/>
              <a:t>produced </a:t>
            </a:r>
            <a:r>
              <a:rPr lang="en-US" sz="3200" dirty="0"/>
              <a:t>bloody fighting in Kansas as </a:t>
            </a:r>
            <a:r>
              <a:rPr lang="en-US" sz="3200" dirty="0" smtClean="0"/>
              <a:t>pro- and </a:t>
            </a:r>
            <a:r>
              <a:rPr lang="en-US" sz="3200" dirty="0"/>
              <a:t>anti-slavery forces battled each other. It </a:t>
            </a:r>
            <a:r>
              <a:rPr lang="en-US" sz="3200" dirty="0" smtClean="0"/>
              <a:t>also </a:t>
            </a:r>
            <a:r>
              <a:rPr lang="en-US" sz="3200" dirty="0"/>
              <a:t>led to the birth of the Republican Party </a:t>
            </a:r>
            <a:r>
              <a:rPr lang="en-US" sz="3200" dirty="0" smtClean="0"/>
              <a:t>that </a:t>
            </a:r>
            <a:r>
              <a:rPr lang="en-US" sz="3200" dirty="0"/>
              <a:t>same year to oppose the spread of </a:t>
            </a:r>
            <a:r>
              <a:rPr lang="en-US" sz="3200" dirty="0" smtClean="0"/>
              <a:t>slavery</a:t>
            </a:r>
            <a:r>
              <a:rPr lang="en-US" sz="32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447800"/>
            <a:ext cx="4495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073400"/>
            <a:ext cx="5708073" cy="380538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3962400" cy="3440084"/>
          </a:xfrm>
        </p:spPr>
      </p:pic>
    </p:spTree>
    <p:extLst>
      <p:ext uri="{BB962C8B-B14F-4D97-AF65-F5344CB8AC3E}">
        <p14:creationId xmlns:p14="http://schemas.microsoft.com/office/powerpoint/2010/main" val="4333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the Common 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" y="1524000"/>
            <a:ext cx="8423564" cy="480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Changing character of American politics</a:t>
            </a:r>
          </a:p>
          <a:p>
            <a:pPr lvl="1"/>
            <a:r>
              <a:rPr lang="en-US" sz="3600" dirty="0" smtClean="0"/>
              <a:t>Heightened emphasis on equality in the political process for adult white males</a:t>
            </a:r>
          </a:p>
          <a:p>
            <a:pPr lvl="1"/>
            <a:r>
              <a:rPr lang="en-US" sz="3600" dirty="0" smtClean="0"/>
              <a:t>The rise of interest group politics and sectional issues</a:t>
            </a:r>
          </a:p>
          <a:p>
            <a:pPr lvl="1"/>
            <a:r>
              <a:rPr lang="en-US" sz="3600" dirty="0" smtClean="0"/>
              <a:t>A changing style of campaigning</a:t>
            </a:r>
          </a:p>
          <a:p>
            <a:pPr lvl="1"/>
            <a:r>
              <a:rPr lang="en-US" sz="3600" dirty="0" smtClean="0"/>
              <a:t>Increased voter participation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378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Sectional 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8" y="1524000"/>
            <a:ext cx="8354291" cy="480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Nature of the Union</a:t>
            </a:r>
          </a:p>
          <a:p>
            <a:pPr lvl="1"/>
            <a:r>
              <a:rPr lang="en-US" sz="3600" dirty="0" smtClean="0"/>
              <a:t>Tariff of 1832 and the </a:t>
            </a:r>
            <a:r>
              <a:rPr lang="en-US" sz="3600" dirty="0"/>
              <a:t>N</a:t>
            </a:r>
            <a:r>
              <a:rPr lang="en-US" sz="3600" dirty="0" smtClean="0"/>
              <a:t>ullification </a:t>
            </a:r>
            <a:r>
              <a:rPr lang="en-US" sz="3600" dirty="0"/>
              <a:t>C</a:t>
            </a:r>
            <a:r>
              <a:rPr lang="en-US" sz="3600" dirty="0" smtClean="0"/>
              <a:t>risis</a:t>
            </a:r>
          </a:p>
          <a:p>
            <a:pPr lvl="2"/>
            <a:r>
              <a:rPr lang="en-US" sz="3200" dirty="0"/>
              <a:t>A union that allowed </a:t>
            </a:r>
            <a:r>
              <a:rPr lang="en-US" sz="3200" dirty="0" smtClean="0"/>
              <a:t>state </a:t>
            </a:r>
            <a:r>
              <a:rPr lang="en-US" sz="3200" dirty="0"/>
              <a:t>governments to invalidate acts of the national legislature </a:t>
            </a:r>
            <a:r>
              <a:rPr lang="en-US" sz="3200" dirty="0" smtClean="0"/>
              <a:t>could </a:t>
            </a:r>
            <a:r>
              <a:rPr lang="en-US" sz="3200" dirty="0"/>
              <a:t>be dissolved by states seceding from the Union in defense </a:t>
            </a:r>
            <a:r>
              <a:rPr lang="en-US" sz="3200" dirty="0" smtClean="0"/>
              <a:t>of slavery</a:t>
            </a:r>
          </a:p>
          <a:p>
            <a:pPr lvl="2"/>
            <a:r>
              <a:rPr lang="en-US" sz="3200" dirty="0" smtClean="0"/>
              <a:t>President Jackson threatened to send federal troops to collect tax revenues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797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Sectional 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8" y="1524000"/>
            <a:ext cx="8354291" cy="4800600"/>
          </a:xfrm>
        </p:spPr>
        <p:txBody>
          <a:bodyPr>
            <a:noAutofit/>
          </a:bodyPr>
          <a:lstStyle/>
          <a:p>
            <a:r>
              <a:rPr lang="en-US" sz="4800" dirty="0" smtClean="0"/>
              <a:t>Slavery</a:t>
            </a:r>
          </a:p>
          <a:p>
            <a:pPr lvl="1"/>
            <a:r>
              <a:rPr lang="en-US" sz="4000" dirty="0"/>
              <a:t>Slave revolts in Virginia, led by Nat Turner and Gabriel Prosser, </a:t>
            </a:r>
            <a:r>
              <a:rPr lang="en-US" sz="4000" dirty="0" smtClean="0"/>
              <a:t>fed </a:t>
            </a:r>
            <a:r>
              <a:rPr lang="en-US" sz="4000" dirty="0"/>
              <a:t>white Southerners’ fears about slave rebellions and led to </a:t>
            </a:r>
            <a:r>
              <a:rPr lang="en-US" sz="4000" dirty="0" smtClean="0"/>
              <a:t>harsh </a:t>
            </a:r>
            <a:r>
              <a:rPr lang="en-US" sz="4000" dirty="0"/>
              <a:t>laws in the South against fugitive slaves. Southerners who </a:t>
            </a:r>
            <a:r>
              <a:rPr lang="en-US" sz="4000" dirty="0" smtClean="0"/>
              <a:t>favored </a:t>
            </a:r>
            <a:r>
              <a:rPr lang="en-US" sz="4000" dirty="0"/>
              <a:t>abolition were intimidated into silence.</a:t>
            </a:r>
          </a:p>
        </p:txBody>
      </p:sp>
    </p:spTree>
    <p:extLst>
      <p:ext uri="{BB962C8B-B14F-4D97-AF65-F5344CB8AC3E}">
        <p14:creationId xmlns:p14="http://schemas.microsoft.com/office/powerpoint/2010/main" val="136966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620000" cy="1143000"/>
          </a:xfrm>
        </p:spPr>
        <p:txBody>
          <a:bodyPr/>
          <a:lstStyle/>
          <a:p>
            <a:r>
              <a:rPr lang="en-US" dirty="0" smtClean="0"/>
              <a:t>Sectional 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451273" cy="5562600"/>
          </a:xfrm>
        </p:spPr>
        <p:txBody>
          <a:bodyPr>
            <a:noAutofit/>
          </a:bodyPr>
          <a:lstStyle/>
          <a:p>
            <a:r>
              <a:rPr lang="en-US" sz="4800" dirty="0" smtClean="0"/>
              <a:t>Slavery</a:t>
            </a:r>
          </a:p>
          <a:p>
            <a:pPr lvl="1"/>
            <a:r>
              <a:rPr lang="en-US" sz="4000" dirty="0" smtClean="0"/>
              <a:t>William Lloyd Garrison (Northerner)</a:t>
            </a:r>
          </a:p>
          <a:p>
            <a:pPr lvl="2"/>
            <a:r>
              <a:rPr lang="en-US" sz="3600" dirty="0" smtClean="0"/>
              <a:t>Publisher </a:t>
            </a:r>
            <a:r>
              <a:rPr lang="en-US" sz="3600" dirty="0"/>
              <a:t>of </a:t>
            </a:r>
            <a:r>
              <a:rPr lang="en-US" sz="3600" i="1" dirty="0"/>
              <a:t>The </a:t>
            </a:r>
            <a:r>
              <a:rPr lang="en-US" sz="3600" i="1" dirty="0" smtClean="0"/>
              <a:t>Liberator</a:t>
            </a:r>
          </a:p>
          <a:p>
            <a:pPr lvl="3"/>
            <a:r>
              <a:rPr lang="en-US" sz="3600" dirty="0"/>
              <a:t>V</a:t>
            </a:r>
            <a:r>
              <a:rPr lang="en-US" sz="3600" dirty="0" smtClean="0"/>
              <a:t>iewed </a:t>
            </a:r>
            <a:r>
              <a:rPr lang="en-US" sz="3600" dirty="0"/>
              <a:t>the institution of slavery as a </a:t>
            </a:r>
            <a:r>
              <a:rPr lang="en-US" sz="3600" dirty="0" smtClean="0"/>
              <a:t>violation </a:t>
            </a:r>
            <a:r>
              <a:rPr lang="en-US" sz="3600" dirty="0"/>
              <a:t>of Christian principles and argued for its abolition. </a:t>
            </a:r>
            <a:endParaRPr lang="en-US" sz="3600" dirty="0" smtClean="0"/>
          </a:p>
          <a:p>
            <a:pPr lvl="3"/>
            <a:r>
              <a:rPr lang="en-US" sz="3600" dirty="0" smtClean="0"/>
              <a:t>Southerners </a:t>
            </a:r>
            <a:r>
              <a:rPr lang="en-US" sz="3600" dirty="0"/>
              <a:t>grew alarmed by the growing force of the Northern </a:t>
            </a:r>
            <a:r>
              <a:rPr lang="en-US" sz="3600" dirty="0" smtClean="0"/>
              <a:t>response </a:t>
            </a:r>
            <a:r>
              <a:rPr lang="en-US" sz="3600" dirty="0"/>
              <a:t>to the abolitionists.</a:t>
            </a:r>
          </a:p>
        </p:txBody>
      </p:sp>
    </p:spTree>
    <p:extLst>
      <p:ext uri="{BB962C8B-B14F-4D97-AF65-F5344CB8AC3E}">
        <p14:creationId xmlns:p14="http://schemas.microsoft.com/office/powerpoint/2010/main" val="195552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86200" cy="32893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926"/>
            <a:ext cx="4648200" cy="3422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" y="3276600"/>
            <a:ext cx="3844636" cy="3584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354530"/>
            <a:ext cx="4572000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7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620000" cy="1143000"/>
          </a:xfrm>
        </p:spPr>
        <p:txBody>
          <a:bodyPr/>
          <a:lstStyle/>
          <a:p>
            <a:r>
              <a:rPr lang="en-US" dirty="0" smtClean="0"/>
              <a:t>Sectional 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451273" cy="5562600"/>
          </a:xfrm>
        </p:spPr>
        <p:txBody>
          <a:bodyPr>
            <a:noAutofit/>
          </a:bodyPr>
          <a:lstStyle/>
          <a:p>
            <a:r>
              <a:rPr lang="en-US" sz="4800" dirty="0" smtClean="0"/>
              <a:t>Slavery</a:t>
            </a:r>
          </a:p>
          <a:p>
            <a:pPr lvl="1"/>
            <a:r>
              <a:rPr lang="en-US" sz="4000" dirty="0"/>
              <a:t>Fugitive slave events pitted Southern slave owners against </a:t>
            </a:r>
            <a:r>
              <a:rPr lang="en-US" sz="4000" dirty="0" smtClean="0"/>
              <a:t>outraged </a:t>
            </a:r>
            <a:r>
              <a:rPr lang="en-US" sz="4000" dirty="0"/>
              <a:t>Northerners who opposed returning escaped slaves to </a:t>
            </a:r>
            <a:r>
              <a:rPr lang="en-US" sz="4000" dirty="0" smtClean="0"/>
              <a:t>bondage</a:t>
            </a:r>
            <a:r>
              <a:rPr lang="en-US" sz="4000" dirty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6504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Andrew Jackson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" y="1600200"/>
            <a:ext cx="3810000" cy="480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Nicknamed “Old Hickory”</a:t>
            </a:r>
          </a:p>
          <a:p>
            <a:r>
              <a:rPr lang="en-US" sz="3200" dirty="0" smtClean="0"/>
              <a:t>Fought in duels, sometimes fatal</a:t>
            </a:r>
          </a:p>
          <a:p>
            <a:r>
              <a:rPr lang="en-US" sz="3200" dirty="0" smtClean="0"/>
              <a:t>Wealthy slaveholder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295400"/>
            <a:ext cx="452628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5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620000" cy="1143000"/>
          </a:xfrm>
        </p:spPr>
        <p:txBody>
          <a:bodyPr/>
          <a:lstStyle/>
          <a:p>
            <a:r>
              <a:rPr lang="en-US" dirty="0" smtClean="0"/>
              <a:t>Andrew Jackson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430491" cy="4800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Election of 1824</a:t>
            </a:r>
          </a:p>
          <a:p>
            <a:pPr lvl="1"/>
            <a:r>
              <a:rPr lang="en-US" sz="3600" dirty="0" smtClean="0"/>
              <a:t>Received the most popular votes</a:t>
            </a:r>
          </a:p>
          <a:p>
            <a:pPr lvl="1"/>
            <a:r>
              <a:rPr lang="en-US" sz="3600" dirty="0" smtClean="0"/>
              <a:t>Not enough electoral votes</a:t>
            </a:r>
          </a:p>
          <a:p>
            <a:pPr lvl="2"/>
            <a:r>
              <a:rPr lang="en-US" sz="3600" dirty="0" smtClean="0"/>
              <a:t>House of Representatives decide President</a:t>
            </a:r>
          </a:p>
          <a:p>
            <a:pPr lvl="2"/>
            <a:r>
              <a:rPr lang="en-US" sz="3600" dirty="0" smtClean="0"/>
              <a:t>Corrupt Bargain</a:t>
            </a:r>
          </a:p>
          <a:p>
            <a:pPr lvl="3"/>
            <a:r>
              <a:rPr lang="en-US" sz="3200" dirty="0" smtClean="0"/>
              <a:t>Henry Clay dropped out of the election so that John Quincy Adams would win. Adams appointed Clay to Secretary of State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832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620000" cy="1143000"/>
          </a:xfrm>
        </p:spPr>
        <p:txBody>
          <a:bodyPr/>
          <a:lstStyle/>
          <a:p>
            <a:r>
              <a:rPr lang="en-US" dirty="0" smtClean="0"/>
              <a:t>Andrew Jackson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430491" cy="4800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Election of 1828</a:t>
            </a:r>
          </a:p>
          <a:p>
            <a:pPr lvl="1"/>
            <a:r>
              <a:rPr lang="en-US" sz="3800" dirty="0" smtClean="0"/>
              <a:t>Formed the Democratic Party</a:t>
            </a:r>
          </a:p>
          <a:p>
            <a:pPr lvl="2"/>
            <a:r>
              <a:rPr lang="en-US" sz="3600" dirty="0" smtClean="0"/>
              <a:t>Opponents of Jackson called him a jackass (democratic party symbol today)</a:t>
            </a:r>
          </a:p>
          <a:p>
            <a:pPr lvl="1"/>
            <a:r>
              <a:rPr lang="en-US" sz="3800" dirty="0" smtClean="0"/>
              <a:t>Personal attacks by both sides</a:t>
            </a:r>
          </a:p>
          <a:p>
            <a:pPr lvl="2"/>
            <a:r>
              <a:rPr lang="en-US" sz="3600" dirty="0" smtClean="0"/>
              <a:t>Wife was accused of adultery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631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9"/>
            <a:ext cx="4579793" cy="44680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666" y="3505200"/>
            <a:ext cx="4868333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0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Debt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7620000" cy="4800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Jackson was the first and only president to pay off the nation’s debt</a:t>
            </a:r>
          </a:p>
          <a:p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343110"/>
            <a:ext cx="4648200" cy="349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9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Spoils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9530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Andrew Jackson personified the </a:t>
            </a:r>
            <a:r>
              <a:rPr lang="en-US" sz="3200" dirty="0" smtClean="0"/>
              <a:t>democratic spirit of </a:t>
            </a:r>
            <a:r>
              <a:rPr lang="en-US" sz="3200" dirty="0"/>
              <a:t>the age by </a:t>
            </a:r>
            <a:r>
              <a:rPr lang="en-US" sz="3200" dirty="0" smtClean="0"/>
              <a:t>challenging </a:t>
            </a:r>
            <a:r>
              <a:rPr lang="en-US" sz="3200" dirty="0"/>
              <a:t>the economic elite and </a:t>
            </a:r>
            <a:r>
              <a:rPr lang="en-US" sz="3200" dirty="0" smtClean="0"/>
              <a:t>rewarding </a:t>
            </a:r>
            <a:r>
              <a:rPr lang="en-US" sz="3200" dirty="0"/>
              <a:t>campaign supporters with </a:t>
            </a:r>
            <a:r>
              <a:rPr lang="en-US" sz="3200" dirty="0" smtClean="0"/>
              <a:t>public </a:t>
            </a:r>
            <a:r>
              <a:rPr lang="en-US" sz="3200" smtClean="0"/>
              <a:t>office positions </a:t>
            </a:r>
            <a:endParaRPr lang="en-US" sz="3200" dirty="0" smtClean="0"/>
          </a:p>
          <a:p>
            <a:pPr lvl="1"/>
            <a:r>
              <a:rPr lang="en-US" sz="3200" dirty="0" smtClean="0"/>
              <a:t>Supporters who may not have had any prior experience were put into </a:t>
            </a:r>
            <a:r>
              <a:rPr lang="en-US" sz="3200" dirty="0" smtClean="0"/>
              <a:t>office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0"/>
            <a:ext cx="3930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9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Parties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600200"/>
            <a:ext cx="4114800" cy="4800600"/>
          </a:xfrm>
        </p:spPr>
        <p:txBody>
          <a:bodyPr>
            <a:normAutofit/>
          </a:bodyPr>
          <a:lstStyle/>
          <a:p>
            <a:r>
              <a:rPr lang="en-US" sz="3200" dirty="0"/>
              <a:t>The Federalist Party disappeared, and </a:t>
            </a:r>
            <a:r>
              <a:rPr lang="en-US" sz="3200" dirty="0" smtClean="0"/>
              <a:t>new </a:t>
            </a:r>
            <a:r>
              <a:rPr lang="en-US" sz="3200" dirty="0"/>
              <a:t>political </a:t>
            </a:r>
            <a:r>
              <a:rPr lang="en-US" sz="3200" dirty="0" smtClean="0"/>
              <a:t>parties we organized in opposition to the Democratic Party</a:t>
            </a:r>
          </a:p>
          <a:p>
            <a:pPr lvl="1"/>
            <a:r>
              <a:rPr lang="en-US" sz="3200" dirty="0" smtClean="0"/>
              <a:t>Whigs  </a:t>
            </a:r>
            <a:endParaRPr lang="en-US" sz="3200" dirty="0"/>
          </a:p>
          <a:p>
            <a:pPr lvl="1"/>
            <a:r>
              <a:rPr lang="en-US" sz="3200" dirty="0" smtClean="0"/>
              <a:t>Know-Nothings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1447800"/>
            <a:ext cx="2479964" cy="541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447800"/>
            <a:ext cx="2667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0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68</TotalTime>
  <Words>574</Words>
  <Application>Microsoft Office PowerPoint</Application>
  <PresentationFormat>On-screen Show (4:3)</PresentationFormat>
  <Paragraphs>73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Adjacency</vt:lpstr>
      <vt:lpstr>Jacksonian Era and Sectional Tensions</vt:lpstr>
      <vt:lpstr>The Age of the Common Man</vt:lpstr>
      <vt:lpstr>Andrew Jackson</vt:lpstr>
      <vt:lpstr>Andrew Jackson</vt:lpstr>
      <vt:lpstr>Andrew Jackson</vt:lpstr>
      <vt:lpstr>PowerPoint Presentation</vt:lpstr>
      <vt:lpstr>Federal Debt</vt:lpstr>
      <vt:lpstr>Spoils System</vt:lpstr>
      <vt:lpstr>Parties Change</vt:lpstr>
      <vt:lpstr>Sectional Tensions</vt:lpstr>
      <vt:lpstr>Sectional Tensions</vt:lpstr>
      <vt:lpstr>Sectional Tensions</vt:lpstr>
      <vt:lpstr>PowerPoint Presentation</vt:lpstr>
      <vt:lpstr>Sectional Tensions</vt:lpstr>
      <vt:lpstr>PowerPoint Presentation</vt:lpstr>
      <vt:lpstr>Sectional Tensions</vt:lpstr>
      <vt:lpstr>PowerPoint Presentation</vt:lpstr>
      <vt:lpstr>Kansas-Nebraska Act</vt:lpstr>
      <vt:lpstr>PowerPoint Presentation</vt:lpstr>
      <vt:lpstr>Sectional Tensions</vt:lpstr>
      <vt:lpstr>Sectional Tensions</vt:lpstr>
      <vt:lpstr>Sectional Tensions</vt:lpstr>
      <vt:lpstr>PowerPoint Presentation</vt:lpstr>
      <vt:lpstr>Sectional Tensions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Jacksonian Era and Sectional Tensions</dc:title>
  <dc:creator>Joseph M. Rorrer</dc:creator>
  <cp:lastModifiedBy>Joseph M. Rorrer</cp:lastModifiedBy>
  <cp:revision>10</cp:revision>
  <dcterms:created xsi:type="dcterms:W3CDTF">2013-09-16T01:41:32Z</dcterms:created>
  <dcterms:modified xsi:type="dcterms:W3CDTF">2013-09-16T02:57:00Z</dcterms:modified>
</cp:coreProperties>
</file>