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7A11BE-7826-4C7E-ACF2-27228B13FB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D04695-E85A-466E-92E8-791AC2FD96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Innovations and Leaders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4191000" cy="6400800"/>
          </a:xfrm>
        </p:spPr>
        <p:txBody>
          <a:bodyPr>
            <a:noAutofit/>
          </a:bodyPr>
          <a:lstStyle/>
          <a:p>
            <a:r>
              <a:rPr lang="en-US" sz="2800" dirty="0"/>
              <a:t>During the period from the Civil War to </a:t>
            </a:r>
            <a:r>
              <a:rPr lang="en-US" sz="2800" dirty="0" smtClean="0"/>
              <a:t>World </a:t>
            </a:r>
            <a:r>
              <a:rPr lang="en-US" sz="2800" dirty="0"/>
              <a:t>War I, the United </a:t>
            </a:r>
            <a:r>
              <a:rPr lang="en-US" sz="2800" dirty="0" smtClean="0"/>
              <a:t>States underwent </a:t>
            </a:r>
            <a:r>
              <a:rPr lang="en-US" sz="2800" dirty="0"/>
              <a:t>an economic transformation </a:t>
            </a:r>
            <a:r>
              <a:rPr lang="en-US" sz="2800" dirty="0" smtClean="0"/>
              <a:t>that </a:t>
            </a:r>
            <a:r>
              <a:rPr lang="en-US" sz="2800" dirty="0"/>
              <a:t>involved a developing industrial </a:t>
            </a:r>
            <a:r>
              <a:rPr lang="en-US" sz="2800" dirty="0" smtClean="0"/>
              <a:t>economy</a:t>
            </a:r>
            <a:r>
              <a:rPr lang="en-US" sz="2800" dirty="0"/>
              <a:t>, the expansion of big </a:t>
            </a:r>
            <a:r>
              <a:rPr lang="en-US" sz="2800" dirty="0" smtClean="0"/>
              <a:t>business</a:t>
            </a:r>
            <a:r>
              <a:rPr lang="en-US" sz="2800" dirty="0"/>
              <a:t>, the growth of large-scale </a:t>
            </a:r>
            <a:r>
              <a:rPr lang="en-US" sz="2800" dirty="0" smtClean="0"/>
              <a:t>agriculture</a:t>
            </a:r>
            <a:r>
              <a:rPr lang="en-US" sz="2800" dirty="0"/>
              <a:t>, and the rise of national </a:t>
            </a:r>
            <a:r>
              <a:rPr lang="en-US" sz="2800" dirty="0" smtClean="0"/>
              <a:t>labor </a:t>
            </a:r>
            <a:r>
              <a:rPr lang="en-US" sz="2800" dirty="0"/>
              <a:t>unions and industrial conflict.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399" y="5606534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VUS.8b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28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62000"/>
            <a:ext cx="7696200" cy="5562600"/>
          </a:xfrm>
        </p:spPr>
      </p:pic>
    </p:spTree>
    <p:extLst>
      <p:ext uri="{BB962C8B-B14F-4D97-AF65-F5344CB8AC3E}">
        <p14:creationId xmlns:p14="http://schemas.microsoft.com/office/powerpoint/2010/main" val="14985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7924800" cy="3508977"/>
          </a:xfrm>
        </p:spPr>
        <p:txBody>
          <a:bodyPr>
            <a:normAutofit/>
          </a:bodyPr>
          <a:lstStyle/>
          <a:p>
            <a:r>
              <a:rPr lang="en-US" sz="3600" dirty="0"/>
              <a:t>Andrew Carnegie (steel) </a:t>
            </a:r>
          </a:p>
          <a:p>
            <a:r>
              <a:rPr lang="en-US" sz="3600" dirty="0" smtClean="0"/>
              <a:t>J.P</a:t>
            </a:r>
            <a:r>
              <a:rPr lang="en-US" sz="3600" dirty="0"/>
              <a:t>. Morgan (finance) </a:t>
            </a:r>
          </a:p>
          <a:p>
            <a:r>
              <a:rPr lang="en-US" sz="3600" dirty="0" smtClean="0"/>
              <a:t>John </a:t>
            </a:r>
            <a:r>
              <a:rPr lang="en-US" sz="3600" dirty="0"/>
              <a:t>D. Rockefeller (oil) </a:t>
            </a:r>
          </a:p>
          <a:p>
            <a:r>
              <a:rPr lang="en-US" sz="3600" dirty="0" smtClean="0"/>
              <a:t>Cornelius </a:t>
            </a:r>
            <a:r>
              <a:rPr lang="en-US" sz="3600" dirty="0"/>
              <a:t>Vanderbilt (railroads)</a:t>
            </a:r>
          </a:p>
        </p:txBody>
      </p:sp>
    </p:spTree>
    <p:extLst>
      <p:ext uri="{BB962C8B-B14F-4D97-AF65-F5344CB8AC3E}">
        <p14:creationId xmlns:p14="http://schemas.microsoft.com/office/powerpoint/2010/main" val="3474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Economic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848600" cy="4114800"/>
          </a:xfrm>
        </p:spPr>
        <p:txBody>
          <a:bodyPr>
            <a:noAutofit/>
          </a:bodyPr>
          <a:lstStyle/>
          <a:p>
            <a:r>
              <a:rPr lang="en-US" sz="3100" dirty="0"/>
              <a:t>Laissez-faire capitalism and </a:t>
            </a:r>
            <a:r>
              <a:rPr lang="en-US" sz="3100" dirty="0" smtClean="0"/>
              <a:t>special </a:t>
            </a:r>
            <a:r>
              <a:rPr lang="en-US" sz="3100" dirty="0"/>
              <a:t>considerations (e.g., land grants to railroad </a:t>
            </a:r>
            <a:r>
              <a:rPr lang="en-US" sz="3100" dirty="0" smtClean="0"/>
              <a:t>builders)</a:t>
            </a:r>
          </a:p>
          <a:p>
            <a:r>
              <a:rPr lang="en-US" sz="3100" dirty="0"/>
              <a:t>The increasing labor supply (from immigration and </a:t>
            </a:r>
            <a:r>
              <a:rPr lang="en-US" sz="3100" dirty="0" smtClean="0"/>
              <a:t>migration </a:t>
            </a:r>
            <a:r>
              <a:rPr lang="en-US" sz="3100" dirty="0"/>
              <a:t>from farms</a:t>
            </a:r>
            <a:r>
              <a:rPr lang="en-US" sz="3100" dirty="0" smtClean="0"/>
              <a:t>)</a:t>
            </a:r>
          </a:p>
          <a:p>
            <a:r>
              <a:rPr lang="en-US" sz="3100" dirty="0"/>
              <a:t>America’s possession of a wealth of natural resources </a:t>
            </a:r>
            <a:r>
              <a:rPr lang="en-US" sz="3100" dirty="0" smtClean="0"/>
              <a:t>and </a:t>
            </a:r>
            <a:r>
              <a:rPr lang="en-US" sz="3100" dirty="0"/>
              <a:t>navigable rivers</a:t>
            </a:r>
          </a:p>
        </p:txBody>
      </p:sp>
    </p:spTree>
    <p:extLst>
      <p:ext uri="{BB962C8B-B14F-4D97-AF65-F5344CB8AC3E}">
        <p14:creationId xmlns:p14="http://schemas.microsoft.com/office/powerpoint/2010/main" val="766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Beginning of Technological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11927"/>
            <a:ext cx="3429000" cy="423098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600" dirty="0"/>
              <a:t>Technological change spurred growth of industry </a:t>
            </a:r>
            <a:r>
              <a:rPr lang="en-US" sz="3600" dirty="0" smtClean="0"/>
              <a:t>primarily </a:t>
            </a:r>
            <a:r>
              <a:rPr lang="en-US" sz="3600" dirty="0"/>
              <a:t>in northern cities.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1981200"/>
            <a:ext cx="476794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Inventions/Innovations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7287409" cy="3508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Corporation (Limited Liability)</a:t>
            </a:r>
          </a:p>
          <a:p>
            <a:pPr lvl="1"/>
            <a:r>
              <a:rPr lang="en-US" sz="3200" dirty="0" smtClean="0"/>
              <a:t>Large number of shareholders</a:t>
            </a:r>
          </a:p>
          <a:p>
            <a:pPr lvl="1"/>
            <a:r>
              <a:rPr lang="en-US" sz="3200" dirty="0" smtClean="0"/>
              <a:t>Shares can be traded without consent of </a:t>
            </a:r>
            <a:r>
              <a:rPr lang="en-US" sz="3200" dirty="0" smtClean="0"/>
              <a:t>others</a:t>
            </a:r>
          </a:p>
          <a:p>
            <a:pPr lvl="1"/>
            <a:r>
              <a:rPr lang="en-US" sz="3200" dirty="0" smtClean="0"/>
              <a:t>Considered a legal person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223">
            <a:off x="370898" y="724386"/>
            <a:ext cx="30861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7102">
            <a:off x="5675020" y="3770100"/>
            <a:ext cx="3086100" cy="2395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291">
            <a:off x="4801005" y="459970"/>
            <a:ext cx="2857500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98">
            <a:off x="1167587" y="3739297"/>
            <a:ext cx="3080582" cy="2457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183339"/>
            <a:ext cx="800404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Inventions/Innovations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3352800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Bessemer Steel Process</a:t>
            </a:r>
          </a:p>
          <a:p>
            <a:pPr lvl="1"/>
            <a:r>
              <a:rPr lang="en-US" sz="3200" dirty="0" smtClean="0"/>
              <a:t>Inexpensive way to remove impurities from steel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19400"/>
            <a:ext cx="500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586111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Inventions/Innovations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828800"/>
            <a:ext cx="3505200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Light Bulb (Thomas Edison)</a:t>
            </a:r>
          </a:p>
          <a:p>
            <a:pPr lvl="1"/>
            <a:r>
              <a:rPr lang="en-US" sz="3200" dirty="0" smtClean="0"/>
              <a:t>Electricity as a source of power and light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407035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429000" cy="3508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Telephone (Alexander Graham Bell)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Inventions/Innovations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4600"/>
            <a:ext cx="5057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Airplane (Wright Brothers)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Inventions/Innovations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599"/>
            <a:ext cx="70104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Line Manufacturing (Henry Ford)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Inventions/Innovations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94660"/>
            <a:ext cx="7162800" cy="54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</TotalTime>
  <Words>204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Innovations and Leaders</vt:lpstr>
      <vt:lpstr>The Beginning of Technological Change</vt:lpstr>
      <vt:lpstr>Inventions/Innovations</vt:lpstr>
      <vt:lpstr>Inventions/Innovations</vt:lpstr>
      <vt:lpstr>Inventions/Innovations</vt:lpstr>
      <vt:lpstr>Inventions/Innovations</vt:lpstr>
      <vt:lpstr>Inventions/Innovations</vt:lpstr>
      <vt:lpstr>Inventions/Innovations</vt:lpstr>
      <vt:lpstr>PowerPoint Presentation</vt:lpstr>
      <vt:lpstr>PowerPoint Presentation</vt:lpstr>
      <vt:lpstr>Industrial Leaders</vt:lpstr>
      <vt:lpstr>Reasons for Economic Transformation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and Leaders</dc:title>
  <dc:creator>BHS Student</dc:creator>
  <cp:lastModifiedBy>BHS Student</cp:lastModifiedBy>
  <cp:revision>3</cp:revision>
  <dcterms:created xsi:type="dcterms:W3CDTF">2013-03-18T18:05:36Z</dcterms:created>
  <dcterms:modified xsi:type="dcterms:W3CDTF">2013-03-18T19:07:55Z</dcterms:modified>
</cp:coreProperties>
</file>