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7" r:id="rId9"/>
    <p:sldId id="263" r:id="rId10"/>
    <p:sldId id="264" r:id="rId11"/>
    <p:sldId id="268" r:id="rId12"/>
    <p:sldId id="265" r:id="rId13"/>
    <p:sldId id="266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201-5B1A-49B8-9195-2048FED4B9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FA516AE-228B-4B6B-BB47-6A3DDFE0BD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201-5B1A-49B8-9195-2048FED4B9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6AE-228B-4B6B-BB47-6A3DDFE0B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201-5B1A-49B8-9195-2048FED4B9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6AE-228B-4B6B-BB47-6A3DDFE0B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201-5B1A-49B8-9195-2048FED4B9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6AE-228B-4B6B-BB47-6A3DDFE0BD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201-5B1A-49B8-9195-2048FED4B9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FA516AE-228B-4B6B-BB47-6A3DDFE0B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201-5B1A-49B8-9195-2048FED4B9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6AE-228B-4B6B-BB47-6A3DDFE0BD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201-5B1A-49B8-9195-2048FED4B9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6AE-228B-4B6B-BB47-6A3DDFE0BD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201-5B1A-49B8-9195-2048FED4B9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6AE-228B-4B6B-BB47-6A3DDFE0B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201-5B1A-49B8-9195-2048FED4B9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6AE-228B-4B6B-BB47-6A3DDFE0B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201-5B1A-49B8-9195-2048FED4B9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16AE-228B-4B6B-BB47-6A3DDFE0BD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201-5B1A-49B8-9195-2048FED4B9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FA516AE-228B-4B6B-BB47-6A3DDFE0BD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F99201-5B1A-49B8-9195-2048FED4B980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FA516AE-228B-4B6B-BB47-6A3DDFE0B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Immigrants Flock to America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29500" y="6096000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VUS.8a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Assimilation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3505200" cy="52578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3600" dirty="0" smtClean="0"/>
              <a:t>Immigrants began</a:t>
            </a:r>
          </a:p>
          <a:p>
            <a:pPr>
              <a:buNone/>
            </a:pPr>
            <a:r>
              <a:rPr lang="en-US" sz="3600" dirty="0" smtClean="0"/>
              <a:t>the Process of</a:t>
            </a:r>
          </a:p>
          <a:p>
            <a:pPr>
              <a:buNone/>
            </a:pPr>
            <a:r>
              <a:rPr lang="en-US" sz="3600" dirty="0" smtClean="0"/>
              <a:t>Assimilation into</a:t>
            </a:r>
          </a:p>
          <a:p>
            <a:pPr>
              <a:buNone/>
            </a:pPr>
            <a:r>
              <a:rPr lang="en-US" sz="3600" dirty="0" smtClean="0"/>
              <a:t>what was termed</a:t>
            </a:r>
          </a:p>
          <a:p>
            <a:pPr>
              <a:buNone/>
            </a:pPr>
            <a:r>
              <a:rPr lang="en-US" sz="3600" dirty="0" smtClean="0"/>
              <a:t>the American</a:t>
            </a:r>
          </a:p>
          <a:p>
            <a:pPr>
              <a:buNone/>
            </a:pPr>
            <a:r>
              <a:rPr lang="en-US" sz="3600" dirty="0" smtClean="0"/>
              <a:t>“melting pot.” </a:t>
            </a:r>
          </a:p>
        </p:txBody>
      </p:sp>
      <p:pic>
        <p:nvPicPr>
          <p:cNvPr id="4" name="Picture 3" descr="melting 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066800"/>
            <a:ext cx="4370467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While often settling in ethnic neighborhoods in the growing cities, they and their children worked hard to learn English, adopt American customs, and become American citizens. 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The public schools served an essential role in the process of assimilating immigrants into American society.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7772400" cy="457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Despite the valuable contributions immigrants made to building America during this period, immigrants often faced hardship and hostility 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There was fear and resentment that immigrants would take jobs for lower pay than American workers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There was prejudice based on religious and cultural differences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Legal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3429000"/>
            <a:ext cx="4419600" cy="3124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Mounting resentment led</a:t>
            </a:r>
          </a:p>
          <a:p>
            <a:pPr>
              <a:buNone/>
            </a:pPr>
            <a:r>
              <a:rPr lang="en-US" sz="3200" dirty="0" smtClean="0"/>
              <a:t>Congress to limit</a:t>
            </a:r>
          </a:p>
          <a:p>
            <a:pPr>
              <a:buNone/>
            </a:pPr>
            <a:r>
              <a:rPr lang="en-US" sz="3200" dirty="0" smtClean="0"/>
              <a:t>immigration, through the</a:t>
            </a:r>
          </a:p>
          <a:p>
            <a:pPr>
              <a:buNone/>
            </a:pPr>
            <a:r>
              <a:rPr lang="en-US" sz="3200" dirty="0" smtClean="0"/>
              <a:t>Chinese Exclusion Act of</a:t>
            </a:r>
          </a:p>
          <a:p>
            <a:pPr>
              <a:buNone/>
            </a:pPr>
            <a:r>
              <a:rPr lang="en-US" sz="3200" dirty="0" smtClean="0"/>
              <a:t>1882 and Immigration</a:t>
            </a:r>
          </a:p>
          <a:p>
            <a:pPr>
              <a:buNone/>
            </a:pPr>
            <a:r>
              <a:rPr lang="en-US" sz="3200" dirty="0" smtClean="0"/>
              <a:t>Restriction Act of 1921.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Chine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81000"/>
            <a:ext cx="4143298" cy="2895600"/>
          </a:xfrm>
          <a:prstGeom prst="rect">
            <a:avLst/>
          </a:prstGeom>
        </p:spPr>
      </p:pic>
      <p:pic>
        <p:nvPicPr>
          <p:cNvPr id="5" name="Picture 4" descr="Chines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00200"/>
            <a:ext cx="3810000" cy="483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Lasting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These laws effectively cut off most immigration to America for the next several decades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The immigrants of this period and their descendants continued to contribute immeasurably to American society.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4196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As the nation’s industrial</a:t>
            </a:r>
          </a:p>
          <a:p>
            <a:pPr>
              <a:buNone/>
            </a:pPr>
            <a:r>
              <a:rPr lang="en-US" sz="3200" dirty="0" smtClean="0"/>
              <a:t>growth continued, cities</a:t>
            </a:r>
          </a:p>
          <a:p>
            <a:pPr>
              <a:buNone/>
            </a:pPr>
            <a:r>
              <a:rPr lang="en-US" sz="3200" dirty="0" smtClean="0"/>
              <a:t>such as Chicago, Detroit,</a:t>
            </a:r>
          </a:p>
          <a:p>
            <a:pPr>
              <a:buNone/>
            </a:pPr>
            <a:r>
              <a:rPr lang="en-US" sz="3200" dirty="0" smtClean="0"/>
              <a:t>Cleveland, Pittsburgh, and</a:t>
            </a:r>
          </a:p>
          <a:p>
            <a:pPr>
              <a:buNone/>
            </a:pPr>
            <a:r>
              <a:rPr lang="en-US" sz="3200" dirty="0" smtClean="0"/>
              <a:t>New York grew rapidly as</a:t>
            </a:r>
          </a:p>
          <a:p>
            <a:pPr>
              <a:buNone/>
            </a:pPr>
            <a:r>
              <a:rPr lang="en-US" sz="3200" dirty="0" smtClean="0"/>
              <a:t>manufacturing and</a:t>
            </a:r>
          </a:p>
          <a:p>
            <a:pPr>
              <a:buNone/>
            </a:pPr>
            <a:r>
              <a:rPr lang="en-US" sz="3200" dirty="0" smtClean="0"/>
              <a:t>transportation centers</a:t>
            </a:r>
          </a:p>
          <a:p>
            <a:pPr>
              <a:buNone/>
            </a:pPr>
            <a:r>
              <a:rPr lang="en-US" sz="3200" dirty="0" smtClean="0"/>
              <a:t>became central to the</a:t>
            </a:r>
          </a:p>
          <a:p>
            <a:pPr>
              <a:buNone/>
            </a:pPr>
            <a:r>
              <a:rPr lang="en-US" sz="3200" dirty="0" smtClean="0"/>
              <a:t>American way of life </a:t>
            </a:r>
          </a:p>
        </p:txBody>
      </p:sp>
      <p:pic>
        <p:nvPicPr>
          <p:cNvPr id="4" name="Picture 3" descr="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04800"/>
            <a:ext cx="3733800" cy="1905000"/>
          </a:xfrm>
          <a:prstGeom prst="rect">
            <a:avLst/>
          </a:prstGeom>
        </p:spPr>
      </p:pic>
      <p:pic>
        <p:nvPicPr>
          <p:cNvPr id="5" name="Picture 4" descr="New York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438400"/>
            <a:ext cx="3733800" cy="1905000"/>
          </a:xfrm>
          <a:prstGeom prst="rect">
            <a:avLst/>
          </a:prstGeom>
        </p:spPr>
      </p:pic>
      <p:pic>
        <p:nvPicPr>
          <p:cNvPr id="6" name="Picture 5" descr="workers c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648200"/>
            <a:ext cx="36957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dirty="0" smtClean="0"/>
              <a:t>Growth of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4114800" cy="5943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Factories in the large cities provided jobs, but workers’ families often lived in harsh conditions crowded into tenements and slums. 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The rapid growth of cities caused housing shortages and the need for new public services, such as sewage and water systems and public transportation. 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New York City began construction of the nation’s first subway system around the turn of the 20th century, and many cities built trolley or streetcar lines.</a:t>
            </a:r>
          </a:p>
          <a:p>
            <a:pPr>
              <a:buNone/>
            </a:pPr>
            <a:endParaRPr lang="en-US" sz="2200" dirty="0" smtClean="0"/>
          </a:p>
          <a:p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pic>
        <p:nvPicPr>
          <p:cNvPr id="4" name="Picture 3" descr="Sub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04800"/>
            <a:ext cx="4832657" cy="2768600"/>
          </a:xfrm>
          <a:prstGeom prst="rect">
            <a:avLst/>
          </a:prstGeom>
        </p:spPr>
      </p:pic>
      <p:pic>
        <p:nvPicPr>
          <p:cNvPr id="7" name="Picture 6" descr="Subway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733800"/>
            <a:ext cx="4800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 of New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3962400" cy="5334000"/>
          </a:xfrm>
        </p:spPr>
        <p:txBody>
          <a:bodyPr>
            <a:normAutofit lnSpcReduction="10000"/>
          </a:bodyPr>
          <a:lstStyle/>
          <a:p>
            <a:r>
              <a:rPr lang="en-US" sz="2900" dirty="0" smtClean="0"/>
              <a:t>As the population moved westward, many new states in The Great Plains and Rocky Mountains were added to the Union.</a:t>
            </a:r>
          </a:p>
          <a:p>
            <a:endParaRPr lang="en-US" sz="2900" dirty="0" smtClean="0"/>
          </a:p>
          <a:p>
            <a:r>
              <a:rPr lang="en-US" sz="2900" dirty="0" smtClean="0"/>
              <a:t>By the early 20th century, all the states that make up the continental United States, from Atlantic to Pacific, had been admitted.</a:t>
            </a:r>
          </a:p>
          <a:p>
            <a:endParaRPr lang="en-US" dirty="0" smtClean="0"/>
          </a:p>
        </p:txBody>
      </p:sp>
      <p:pic>
        <p:nvPicPr>
          <p:cNvPr id="4" name="Picture 3" descr="Contiguous 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417918"/>
            <a:ext cx="5143500" cy="4740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ippy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05000"/>
            <a:ext cx="58674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to 1871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</a:t>
            </a:r>
            <a:r>
              <a:rPr lang="en-US" sz="3200" smtClean="0"/>
              <a:t>Immigrants </a:t>
            </a:r>
            <a:r>
              <a:rPr lang="en-US" sz="3200" smtClean="0"/>
              <a:t>came </a:t>
            </a:r>
            <a:r>
              <a:rPr lang="en-US" sz="3200" dirty="0" smtClean="0"/>
              <a:t>from Northern and Western Europe</a:t>
            </a:r>
          </a:p>
          <a:p>
            <a:pPr lvl="1"/>
            <a:r>
              <a:rPr lang="en-US" sz="3200" dirty="0" smtClean="0"/>
              <a:t>Germany</a:t>
            </a:r>
          </a:p>
          <a:p>
            <a:pPr lvl="1"/>
            <a:r>
              <a:rPr lang="en-US" sz="3200" dirty="0" smtClean="0"/>
              <a:t>Great Britain</a:t>
            </a:r>
          </a:p>
          <a:p>
            <a:pPr lvl="1"/>
            <a:r>
              <a:rPr lang="en-US" sz="3200" dirty="0" smtClean="0"/>
              <a:t>Ireland</a:t>
            </a:r>
          </a:p>
          <a:p>
            <a:pPr lvl="1"/>
            <a:r>
              <a:rPr lang="en-US" sz="3200" dirty="0" smtClean="0"/>
              <a:t>Norway</a:t>
            </a:r>
          </a:p>
          <a:p>
            <a:pPr lvl="1"/>
            <a:r>
              <a:rPr lang="en-US" sz="3200" dirty="0" smtClean="0"/>
              <a:t>Sweden</a:t>
            </a:r>
            <a:endParaRPr lang="en-US" sz="3200" dirty="0"/>
          </a:p>
        </p:txBody>
      </p:sp>
      <p:pic>
        <p:nvPicPr>
          <p:cNvPr id="5" name="Picture 4" descr="Immigr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209800"/>
            <a:ext cx="4673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urope Map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457200"/>
            <a:ext cx="7315200" cy="5852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1871-1921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457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Southern and Eastern Europe</a:t>
            </a:r>
          </a:p>
          <a:p>
            <a:pPr lvl="1"/>
            <a:r>
              <a:rPr lang="en-US" sz="3200" dirty="0" smtClean="0"/>
              <a:t>Italy</a:t>
            </a:r>
          </a:p>
          <a:p>
            <a:pPr lvl="1"/>
            <a:r>
              <a:rPr lang="en-US" sz="3200" dirty="0" smtClean="0"/>
              <a:t>Greece</a:t>
            </a:r>
          </a:p>
          <a:p>
            <a:pPr lvl="1"/>
            <a:r>
              <a:rPr lang="en-US" sz="3200" dirty="0" smtClean="0"/>
              <a:t>Poland</a:t>
            </a:r>
          </a:p>
          <a:p>
            <a:pPr lvl="1"/>
            <a:r>
              <a:rPr lang="en-US" sz="3200" dirty="0" smtClean="0"/>
              <a:t>Russia</a:t>
            </a:r>
          </a:p>
          <a:p>
            <a:pPr lvl="1"/>
            <a:r>
              <a:rPr lang="en-US" sz="3200" dirty="0" smtClean="0"/>
              <a:t>Present-day Hungary and Yugoslavia</a:t>
            </a:r>
          </a:p>
          <a:p>
            <a:pPr lvl="1">
              <a:buNone/>
            </a:pPr>
            <a:endParaRPr lang="en-US" sz="3200" dirty="0" smtClean="0"/>
          </a:p>
          <a:p>
            <a:r>
              <a:rPr lang="en-US" sz="3200" dirty="0" smtClean="0"/>
              <a:t>Asia</a:t>
            </a:r>
          </a:p>
          <a:p>
            <a:pPr lvl="1"/>
            <a:r>
              <a:rPr lang="en-US" sz="3200" dirty="0" smtClean="0"/>
              <a:t>China</a:t>
            </a:r>
          </a:p>
          <a:p>
            <a:pPr lvl="1"/>
            <a:r>
              <a:rPr lang="en-US" sz="3200" dirty="0" smtClean="0"/>
              <a:t>Japan</a:t>
            </a:r>
            <a:endParaRPr lang="en-US" sz="3200" dirty="0"/>
          </a:p>
        </p:txBody>
      </p:sp>
      <p:pic>
        <p:nvPicPr>
          <p:cNvPr id="4" name="Picture 3" descr="Statue of Libe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57200"/>
            <a:ext cx="2451100" cy="3206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sia Ma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7466860" cy="52106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They Come?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Like earlier immigrants, these immigrants came to America seeking freedom and better lives for their families</a:t>
            </a:r>
            <a:endParaRPr lang="en-US" sz="3200" dirty="0"/>
          </a:p>
        </p:txBody>
      </p:sp>
      <p:pic>
        <p:nvPicPr>
          <p:cNvPr id="5" name="Picture 4" descr="Immigrants 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200400"/>
            <a:ext cx="7467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Immigrants made valuable contributions to the dramatic industrial growth of America during this period. 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They often worked for very low pay and in dangerous working conditions to help build the nation’s industrial strength.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Immigrants worked in textile and steel mills in the Northeast, the clothing industry in New York City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Chinese workers helped to build the Transcontinental Railroad.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Slavs, Italians, and Poles worked in the coal mines of the East.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Ellis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3962400" cy="457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During this period, immigrants from Europe entered America through Ellis Island in New York harbor.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Their first view of America was often the Statue of Liberty, standing nearby, as their ships arrived following the voyage across the Atlantic.</a:t>
            </a:r>
            <a:endParaRPr lang="en-US" sz="2800" dirty="0"/>
          </a:p>
        </p:txBody>
      </p:sp>
      <p:pic>
        <p:nvPicPr>
          <p:cNvPr id="6" name="Picture 5" descr="Statue Qu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362200"/>
            <a:ext cx="4352926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258</TotalTime>
  <Words>523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Immigrants Flock to America</vt:lpstr>
      <vt:lpstr>Prior to 1871</vt:lpstr>
      <vt:lpstr>PowerPoint Presentation</vt:lpstr>
      <vt:lpstr>1871-1921</vt:lpstr>
      <vt:lpstr>PowerPoint Presentation</vt:lpstr>
      <vt:lpstr>Why Did They Come?</vt:lpstr>
      <vt:lpstr>Contributions</vt:lpstr>
      <vt:lpstr>Various Jobs</vt:lpstr>
      <vt:lpstr>Ellis Island</vt:lpstr>
      <vt:lpstr>Assimilation</vt:lpstr>
      <vt:lpstr>Assimilation</vt:lpstr>
      <vt:lpstr>Inequality</vt:lpstr>
      <vt:lpstr>Legal Issues</vt:lpstr>
      <vt:lpstr>Lasting Effects</vt:lpstr>
      <vt:lpstr>Growth of Cities</vt:lpstr>
      <vt:lpstr>Growth of Cities</vt:lpstr>
      <vt:lpstr>Admission of New States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Immigrants Flock to America</dc:title>
  <dc:creator>Matt</dc:creator>
  <cp:lastModifiedBy>Joseph M. Rorrer</cp:lastModifiedBy>
  <cp:revision>27</cp:revision>
  <dcterms:created xsi:type="dcterms:W3CDTF">2013-03-17T19:39:16Z</dcterms:created>
  <dcterms:modified xsi:type="dcterms:W3CDTF">2013-09-10T00:52:29Z</dcterms:modified>
</cp:coreProperties>
</file>