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A60592-D58C-4083-9887-84F141B0867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D9F130-9F51-4C87-8B73-C9369325B7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VUS.6b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5257800" cy="4625609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idea of Manifest Destiny provided political support for territorial expansion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52155"/>
            <a:ext cx="3924300" cy="491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3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569528" cy="4625609"/>
          </a:xfrm>
        </p:spPr>
        <p:txBody>
          <a:bodyPr>
            <a:noAutofit/>
          </a:bodyPr>
          <a:lstStyle/>
          <a:p>
            <a:r>
              <a:rPr lang="en-US" sz="4000" dirty="0"/>
              <a:t>During this period of westward migration, American </a:t>
            </a:r>
            <a:r>
              <a:rPr lang="en-US" sz="4000" dirty="0" smtClean="0"/>
              <a:t>Indians </a:t>
            </a:r>
            <a:r>
              <a:rPr lang="en-US" sz="4000" dirty="0"/>
              <a:t>were repeatedly defeated in violent conflicts </a:t>
            </a:r>
            <a:r>
              <a:rPr lang="en-US" sz="4000" dirty="0" smtClean="0"/>
              <a:t>with </a:t>
            </a:r>
            <a:r>
              <a:rPr lang="en-US" sz="4000" dirty="0"/>
              <a:t>settlers and soldiers and forcibly removed from </a:t>
            </a:r>
            <a:r>
              <a:rPr lang="en-US" sz="4000" dirty="0" smtClean="0"/>
              <a:t>their </a:t>
            </a:r>
            <a:r>
              <a:rPr lang="en-US" sz="4000" dirty="0"/>
              <a:t>ancestral homelands.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057400"/>
            <a:ext cx="3713018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8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648201" cy="4625609"/>
          </a:xfrm>
        </p:spPr>
        <p:txBody>
          <a:bodyPr>
            <a:noAutofit/>
          </a:bodyPr>
          <a:lstStyle/>
          <a:p>
            <a:r>
              <a:rPr lang="en-US" sz="4000" dirty="0" smtClean="0"/>
              <a:t>Trail of Tears</a:t>
            </a:r>
          </a:p>
          <a:p>
            <a:pPr lvl="1"/>
            <a:r>
              <a:rPr lang="en-US" sz="3600" dirty="0" smtClean="0"/>
              <a:t>Forced relocation of many Native Americans to Oklahoma</a:t>
            </a:r>
          </a:p>
          <a:p>
            <a:pPr lvl="1"/>
            <a:r>
              <a:rPr lang="en-US" sz="3600" dirty="0" smtClean="0"/>
              <a:t>Many suffered from disease, starvation, and even death on the trip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1371600"/>
            <a:ext cx="4495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4876800"/>
          </a:xfrm>
        </p:spPr>
        <p:txBody>
          <a:bodyPr>
            <a:noAutofit/>
          </a:bodyPr>
          <a:lstStyle/>
          <a:p>
            <a:r>
              <a:rPr lang="en-US" sz="3600" dirty="0"/>
              <a:t>The American continents should not </a:t>
            </a:r>
            <a:r>
              <a:rPr lang="en-US" sz="3600" dirty="0" smtClean="0"/>
              <a:t>be </a:t>
            </a:r>
            <a:r>
              <a:rPr lang="en-US" sz="3600" dirty="0"/>
              <a:t>considered for future colonization </a:t>
            </a:r>
            <a:r>
              <a:rPr lang="en-US" sz="3600" dirty="0" smtClean="0"/>
              <a:t>by </a:t>
            </a:r>
            <a:r>
              <a:rPr lang="en-US" sz="3600" dirty="0"/>
              <a:t>any European powers</a:t>
            </a:r>
            <a:r>
              <a:rPr lang="en-US" sz="3600" dirty="0" smtClean="0"/>
              <a:t>.</a:t>
            </a:r>
          </a:p>
          <a:p>
            <a:pPr marL="118872" indent="0">
              <a:buNone/>
            </a:pPr>
            <a:endParaRPr lang="en-US" sz="3600" dirty="0"/>
          </a:p>
          <a:p>
            <a:r>
              <a:rPr lang="en-US" sz="3600" dirty="0" smtClean="0"/>
              <a:t>Nations </a:t>
            </a:r>
            <a:r>
              <a:rPr lang="en-US" sz="3600" dirty="0"/>
              <a:t>in the Western Hemisphere </a:t>
            </a:r>
            <a:r>
              <a:rPr lang="en-US" sz="3600" dirty="0" smtClean="0"/>
              <a:t>were </a:t>
            </a:r>
            <a:r>
              <a:rPr lang="en-US" sz="3600" dirty="0"/>
              <a:t>inherently different from those </a:t>
            </a:r>
            <a:r>
              <a:rPr lang="en-US" sz="3600" dirty="0" smtClean="0"/>
              <a:t>of </a:t>
            </a:r>
            <a:r>
              <a:rPr lang="en-US" sz="3600" dirty="0"/>
              <a:t>Europe—i.e</a:t>
            </a:r>
            <a:r>
              <a:rPr lang="en-US" sz="3600" dirty="0" smtClean="0"/>
              <a:t>.,</a:t>
            </a:r>
          </a:p>
          <a:p>
            <a:pPr lvl="1"/>
            <a:r>
              <a:rPr lang="en-US" sz="3200" dirty="0" smtClean="0"/>
              <a:t> They </a:t>
            </a:r>
            <a:r>
              <a:rPr lang="en-US" sz="3200" dirty="0"/>
              <a:t>were republics </a:t>
            </a:r>
            <a:r>
              <a:rPr lang="en-US" sz="3200" dirty="0" smtClean="0"/>
              <a:t>by </a:t>
            </a:r>
            <a:r>
              <a:rPr lang="en-US" sz="3200" dirty="0"/>
              <a:t>nature rather than monarchies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50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625609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</a:t>
            </a:r>
            <a:r>
              <a:rPr lang="en-US" sz="4000" dirty="0"/>
              <a:t>United States would regard as a </a:t>
            </a:r>
            <a:r>
              <a:rPr lang="en-US" sz="4000" dirty="0" smtClean="0"/>
              <a:t>threat </a:t>
            </a:r>
            <a:r>
              <a:rPr lang="en-US" sz="4000" dirty="0"/>
              <a:t>to her own peace and safety </a:t>
            </a:r>
            <a:r>
              <a:rPr lang="en-US" sz="4000" dirty="0" smtClean="0"/>
              <a:t>any </a:t>
            </a:r>
            <a:r>
              <a:rPr lang="en-US" sz="4000" dirty="0"/>
              <a:t>attempt by European powers to </a:t>
            </a:r>
            <a:r>
              <a:rPr lang="en-US" sz="4000" dirty="0" smtClean="0"/>
              <a:t>impose </a:t>
            </a:r>
            <a:r>
              <a:rPr lang="en-US" sz="4000" dirty="0"/>
              <a:t>their system on any </a:t>
            </a:r>
            <a:r>
              <a:rPr lang="en-US" sz="4000" dirty="0" smtClean="0"/>
              <a:t>independent </a:t>
            </a:r>
            <a:r>
              <a:rPr lang="en-US" sz="4000" dirty="0"/>
              <a:t>state in the Western </a:t>
            </a:r>
            <a:r>
              <a:rPr lang="en-US" sz="4000" dirty="0" smtClean="0"/>
              <a:t>Hemisphere.</a:t>
            </a:r>
          </a:p>
          <a:p>
            <a:pPr marL="118872" indent="0">
              <a:buNone/>
            </a:pPr>
            <a:endParaRPr lang="en-US" sz="4000" dirty="0"/>
          </a:p>
          <a:p>
            <a:r>
              <a:rPr lang="en-US" sz="4000" dirty="0" smtClean="0"/>
              <a:t>The </a:t>
            </a:r>
            <a:r>
              <a:rPr lang="en-US" sz="4000" dirty="0"/>
              <a:t>United States would </a:t>
            </a:r>
            <a:r>
              <a:rPr lang="en-US" sz="4000" dirty="0" smtClean="0"/>
              <a:t>not interfere </a:t>
            </a:r>
            <a:r>
              <a:rPr lang="en-US" sz="4000" dirty="0"/>
              <a:t>in European affairs.</a:t>
            </a:r>
          </a:p>
        </p:txBody>
      </p:sp>
    </p:spTree>
    <p:extLst>
      <p:ext uri="{BB962C8B-B14F-4D97-AF65-F5344CB8AC3E}">
        <p14:creationId xmlns:p14="http://schemas.microsoft.com/office/powerpoint/2010/main" val="6054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625609"/>
          </a:xfrm>
        </p:spPr>
        <p:txBody>
          <a:bodyPr>
            <a:noAutofit/>
          </a:bodyPr>
          <a:lstStyle/>
          <a:p>
            <a:r>
              <a:rPr lang="en-US" sz="4000" dirty="0" smtClean="0"/>
              <a:t>Basically, you stay out of our business, we’ll stay out of yours.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124200"/>
            <a:ext cx="5334000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6939">
            <a:off x="2807392" y="2273994"/>
            <a:ext cx="38290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8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55" y="1524000"/>
            <a:ext cx="4939145" cy="4162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Westward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444807"/>
            <a:ext cx="4842164" cy="4625609"/>
          </a:xfrm>
        </p:spPr>
        <p:txBody>
          <a:bodyPr>
            <a:noAutofit/>
          </a:bodyPr>
          <a:lstStyle/>
          <a:p>
            <a:r>
              <a:rPr lang="en-US" sz="3600" dirty="0"/>
              <a:t>American settlers streamed westward from the coastal </a:t>
            </a:r>
            <a:r>
              <a:rPr lang="en-US" sz="3600" dirty="0" smtClean="0"/>
              <a:t>states </a:t>
            </a:r>
            <a:r>
              <a:rPr lang="en-US" sz="3600" dirty="0"/>
              <a:t>into the Midwest, Southwest, and </a:t>
            </a:r>
            <a:r>
              <a:rPr lang="en-US" sz="3600" dirty="0" smtClean="0"/>
              <a:t>Texas</a:t>
            </a:r>
          </a:p>
          <a:p>
            <a:pPr lvl="1"/>
            <a:r>
              <a:rPr lang="en-US" sz="3200" dirty="0"/>
              <a:t>S</a:t>
            </a:r>
            <a:r>
              <a:rPr lang="en-US" sz="3200" dirty="0" smtClean="0"/>
              <a:t>eeking economic </a:t>
            </a:r>
            <a:r>
              <a:rPr lang="en-US" sz="3200" dirty="0"/>
              <a:t>opportunity in the form of land to own and </a:t>
            </a:r>
            <a:r>
              <a:rPr lang="en-US" sz="3200" dirty="0" smtClean="0"/>
              <a:t>farm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91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Westward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76400"/>
            <a:ext cx="5105400" cy="4625609"/>
          </a:xfrm>
        </p:spPr>
        <p:txBody>
          <a:bodyPr>
            <a:noAutofit/>
          </a:bodyPr>
          <a:lstStyle/>
          <a:p>
            <a:r>
              <a:rPr lang="en-US" sz="4000" dirty="0"/>
              <a:t>The growth of railroads and canals helped the growth of </a:t>
            </a:r>
            <a:r>
              <a:rPr lang="en-US" sz="4000" dirty="0" smtClean="0"/>
              <a:t>an </a:t>
            </a:r>
            <a:r>
              <a:rPr lang="en-US" sz="4000" dirty="0"/>
              <a:t>industrial economy and supported the westward </a:t>
            </a:r>
            <a:r>
              <a:rPr lang="en-US" sz="4000" dirty="0" smtClean="0"/>
              <a:t>movement </a:t>
            </a:r>
            <a:r>
              <a:rPr lang="en-US" sz="4000" dirty="0"/>
              <a:t>of settlers.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286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 Whitney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1600200"/>
            <a:ext cx="4246418" cy="4625609"/>
          </a:xfrm>
        </p:spPr>
        <p:txBody>
          <a:bodyPr>
            <a:noAutofit/>
          </a:bodyPr>
          <a:lstStyle/>
          <a:p>
            <a:r>
              <a:rPr lang="en-US" sz="4400" dirty="0" smtClean="0"/>
              <a:t>Inventor of the Cotton Gin</a:t>
            </a:r>
          </a:p>
          <a:p>
            <a:pPr lvl="1"/>
            <a:r>
              <a:rPr lang="en-US" sz="4000" dirty="0" smtClean="0"/>
              <a:t>Spread of slavery-based “Cotton Kingdom” in the Deep South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127" y="0"/>
            <a:ext cx="48768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72" y="3408218"/>
            <a:ext cx="4883728" cy="344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7" y="1295400"/>
            <a:ext cx="9144000" cy="4876800"/>
          </a:xfrm>
        </p:spPr>
        <p:txBody>
          <a:bodyPr>
            <a:noAutofit/>
          </a:bodyPr>
          <a:lstStyle/>
          <a:p>
            <a:r>
              <a:rPr lang="en-US" sz="4000" dirty="0"/>
              <a:t>W</a:t>
            </a:r>
            <a:r>
              <a:rPr lang="en-US" sz="4000" dirty="0" smtClean="0"/>
              <a:t>idely </a:t>
            </a:r>
            <a:r>
              <a:rPr lang="en-US" sz="4000" dirty="0"/>
              <a:t>held belief that American settlers were destined to expand across the </a:t>
            </a:r>
            <a:r>
              <a:rPr lang="en-US" sz="4000" dirty="0" smtClean="0"/>
              <a:t>continent</a:t>
            </a:r>
          </a:p>
          <a:p>
            <a:pPr lvl="1"/>
            <a:r>
              <a:rPr lang="en-US" sz="3600" dirty="0"/>
              <a:t>1. The special virtues of the American people and their institutions</a:t>
            </a:r>
            <a:r>
              <a:rPr lang="en-US" sz="3600" dirty="0" smtClean="0"/>
              <a:t>;</a:t>
            </a:r>
          </a:p>
          <a:p>
            <a:pPr lvl="1"/>
            <a:r>
              <a:rPr lang="en-US" sz="3600" dirty="0" smtClean="0"/>
              <a:t>2</a:t>
            </a:r>
            <a:r>
              <a:rPr lang="en-US" sz="3600" dirty="0"/>
              <a:t>. America's mission to redeem and remake the world in the image of </a:t>
            </a:r>
            <a:r>
              <a:rPr lang="en-US" sz="3600" dirty="0" smtClean="0"/>
              <a:t>America</a:t>
            </a:r>
          </a:p>
          <a:p>
            <a:pPr lvl="1"/>
            <a:r>
              <a:rPr lang="en-US" sz="3600" dirty="0" smtClean="0"/>
              <a:t>3</a:t>
            </a:r>
            <a:r>
              <a:rPr lang="en-US" sz="3600" dirty="0"/>
              <a:t>. A divine destiny under God's direction to accomplish this wonderful task</a:t>
            </a:r>
          </a:p>
        </p:txBody>
      </p:sp>
    </p:spTree>
    <p:extLst>
      <p:ext uri="{BB962C8B-B14F-4D97-AF65-F5344CB8AC3E}">
        <p14:creationId xmlns:p14="http://schemas.microsoft.com/office/powerpoint/2010/main" val="7075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4" y="0"/>
            <a:ext cx="9145464" cy="6858000"/>
          </a:xfrm>
        </p:spPr>
      </p:pic>
    </p:spTree>
    <p:extLst>
      <p:ext uri="{BB962C8B-B14F-4D97-AF65-F5344CB8AC3E}">
        <p14:creationId xmlns:p14="http://schemas.microsoft.com/office/powerpoint/2010/main" val="5446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</TotalTime>
  <Words>299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Expansion</vt:lpstr>
      <vt:lpstr>Monroe Doctrine</vt:lpstr>
      <vt:lpstr>Monroe Doctrine</vt:lpstr>
      <vt:lpstr>Monroe Doctrine</vt:lpstr>
      <vt:lpstr>Westward Movement</vt:lpstr>
      <vt:lpstr>Westward Movement</vt:lpstr>
      <vt:lpstr>Eli Whitney</vt:lpstr>
      <vt:lpstr>Manifest Destiny</vt:lpstr>
      <vt:lpstr>PowerPoint Presentation</vt:lpstr>
      <vt:lpstr>Manifest Destiny</vt:lpstr>
      <vt:lpstr>Native Americans</vt:lpstr>
      <vt:lpstr>Native Americans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Expansion</dc:title>
  <dc:creator>Joseph M. Rorrer</dc:creator>
  <cp:lastModifiedBy>Joseph M. Rorrer</cp:lastModifiedBy>
  <cp:revision>9</cp:revision>
  <dcterms:created xsi:type="dcterms:W3CDTF">2013-09-13T02:49:25Z</dcterms:created>
  <dcterms:modified xsi:type="dcterms:W3CDTF">2014-02-20T13:03:21Z</dcterms:modified>
</cp:coreProperties>
</file>