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D8926B-0CEC-4D61-BDC6-75C39F2E026C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AB636F-727E-4425-AEEE-A188D15B9B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VUS.3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the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en-US" sz="3600" dirty="0"/>
              <a:t>The </a:t>
            </a:r>
            <a:r>
              <a:rPr lang="en-US" sz="3600" dirty="0" smtClean="0"/>
              <a:t>Middle Colonies </a:t>
            </a:r>
          </a:p>
          <a:p>
            <a:pPr lvl="1"/>
            <a:r>
              <a:rPr lang="en-US" sz="3600" dirty="0"/>
              <a:t>These colonies had more flexible social structures and began to develop a middle class of skilled artisans, entrepreneurs (business owners), and small </a:t>
            </a:r>
            <a:r>
              <a:rPr lang="en-US" sz="3600" dirty="0" smtClean="0"/>
              <a:t>farmers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64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534400" cy="4373563"/>
          </a:xfrm>
        </p:spPr>
        <p:txBody>
          <a:bodyPr>
            <a:noAutofit/>
          </a:bodyPr>
          <a:lstStyle/>
          <a:p>
            <a:r>
              <a:rPr lang="en-US" sz="4000" dirty="0" smtClean="0"/>
              <a:t>Virginia and Southern Colonies</a:t>
            </a:r>
          </a:p>
          <a:p>
            <a:pPr lvl="1"/>
            <a:r>
              <a:rPr lang="en-US" sz="3600" dirty="0" smtClean="0"/>
              <a:t>Social </a:t>
            </a:r>
            <a:r>
              <a:rPr lang="en-US" sz="3600" dirty="0"/>
              <a:t>structure based on family </a:t>
            </a:r>
            <a:r>
              <a:rPr lang="en-US" sz="3600" dirty="0" smtClean="0"/>
              <a:t>status </a:t>
            </a:r>
            <a:r>
              <a:rPr lang="en-US" sz="3600" dirty="0"/>
              <a:t>and the ownership of </a:t>
            </a:r>
            <a:r>
              <a:rPr lang="en-US" sz="3600" dirty="0" smtClean="0"/>
              <a:t>land</a:t>
            </a:r>
          </a:p>
          <a:p>
            <a:pPr lvl="1"/>
            <a:r>
              <a:rPr lang="en-US" sz="3600" dirty="0"/>
              <a:t>Large landowners in the eastern lowlands </a:t>
            </a:r>
            <a:r>
              <a:rPr lang="en-US" sz="3600" dirty="0" smtClean="0"/>
              <a:t>dominated </a:t>
            </a:r>
            <a:r>
              <a:rPr lang="en-US" sz="3600" dirty="0"/>
              <a:t>colonial government and </a:t>
            </a:r>
            <a:r>
              <a:rPr lang="en-US" sz="3600" dirty="0" smtClean="0"/>
              <a:t>society</a:t>
            </a:r>
          </a:p>
          <a:p>
            <a:pPr lvl="2"/>
            <a:r>
              <a:rPr lang="en-US" sz="3200" dirty="0" smtClean="0"/>
              <a:t>Allegiance to the Church of England and Britain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8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534400" cy="4373563"/>
          </a:xfrm>
        </p:spPr>
        <p:txBody>
          <a:bodyPr>
            <a:noAutofit/>
          </a:bodyPr>
          <a:lstStyle/>
          <a:p>
            <a:r>
              <a:rPr lang="en-US" sz="4000" dirty="0" smtClean="0"/>
              <a:t>Virginia and Southern Colonies</a:t>
            </a:r>
          </a:p>
          <a:p>
            <a:pPr lvl="1"/>
            <a:r>
              <a:rPr lang="en-US" sz="3600" dirty="0"/>
              <a:t>In the mountains and valleys further </a:t>
            </a:r>
            <a:r>
              <a:rPr lang="en-US" sz="3600" dirty="0" smtClean="0"/>
              <a:t>inland</a:t>
            </a:r>
          </a:p>
          <a:p>
            <a:pPr lvl="2"/>
            <a:r>
              <a:rPr lang="en-US" sz="3400" dirty="0"/>
              <a:t>C</a:t>
            </a:r>
            <a:r>
              <a:rPr lang="en-US" sz="3400" dirty="0" smtClean="0"/>
              <a:t>haracterized </a:t>
            </a:r>
            <a:r>
              <a:rPr lang="en-US" sz="3400" dirty="0"/>
              <a:t>by small subsistence farmers, hunters, and traders of Scots-Irish and </a:t>
            </a:r>
            <a:r>
              <a:rPr lang="en-US" sz="3600" dirty="0" smtClean="0"/>
              <a:t>English </a:t>
            </a:r>
            <a:r>
              <a:rPr lang="en-US" sz="3600" dirty="0"/>
              <a:t>descent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54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4876800" cy="502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Religious Movement</a:t>
            </a:r>
          </a:p>
          <a:p>
            <a:pPr lvl="1"/>
            <a:r>
              <a:rPr lang="en-US" sz="3200" dirty="0" smtClean="0"/>
              <a:t>Led to the growth of evangelical religions</a:t>
            </a:r>
          </a:p>
          <a:p>
            <a:pPr lvl="2"/>
            <a:r>
              <a:rPr lang="en-US" sz="2800" dirty="0" smtClean="0"/>
              <a:t>Methodist and Baptist</a:t>
            </a:r>
            <a:endParaRPr lang="en-US" sz="2800" dirty="0"/>
          </a:p>
          <a:p>
            <a:pPr lvl="1"/>
            <a:r>
              <a:rPr lang="en-US" sz="3200" dirty="0" smtClean="0"/>
              <a:t>Challenged the established religious and governmental orders</a:t>
            </a:r>
          </a:p>
          <a:p>
            <a:pPr lvl="1"/>
            <a:endParaRPr lang="en-US" sz="3200" dirty="0"/>
          </a:p>
          <a:p>
            <a:pPr marL="411480" lvl="1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04999"/>
            <a:ext cx="4069080" cy="46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life in the colonies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England – Town Meetings</a:t>
            </a:r>
          </a:p>
          <a:p>
            <a:pPr marL="114300" indent="0">
              <a:buNone/>
            </a:pPr>
            <a:endParaRPr lang="en-US" sz="3600" dirty="0" smtClean="0"/>
          </a:p>
          <a:p>
            <a:r>
              <a:rPr lang="en-US" sz="3600" dirty="0" smtClean="0"/>
              <a:t>Middle Colonies – Multiple ideas that gave the rights of Englishmen</a:t>
            </a:r>
          </a:p>
          <a:p>
            <a:pPr marL="114300" indent="0">
              <a:buNone/>
            </a:pPr>
            <a:endParaRPr lang="en-US" sz="3600" dirty="0" smtClean="0"/>
          </a:p>
          <a:p>
            <a:r>
              <a:rPr lang="en-US" sz="3600" dirty="0" smtClean="0"/>
              <a:t>Southern Colonies – People from Britain played a leading role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27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Indentured Servants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648200" cy="4373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Poor </a:t>
            </a:r>
            <a:r>
              <a:rPr lang="en-US" sz="3200" dirty="0"/>
              <a:t>persons from England, Scotland, or Ireland who agreed to work on plantations </a:t>
            </a:r>
            <a:r>
              <a:rPr lang="en-US" sz="3200" dirty="0" smtClean="0"/>
              <a:t>for </a:t>
            </a:r>
            <a:r>
              <a:rPr lang="en-US" sz="3200" dirty="0"/>
              <a:t>a period of time in return for their passage from Europe or relief from debts.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23060"/>
            <a:ext cx="3916680" cy="508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4373563"/>
          </a:xfrm>
        </p:spPr>
        <p:txBody>
          <a:bodyPr>
            <a:noAutofit/>
          </a:bodyPr>
          <a:lstStyle/>
          <a:p>
            <a:r>
              <a:rPr lang="en-US" sz="4000" dirty="0" smtClean="0"/>
              <a:t>Africans that were forcibly brought to the southern colonies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81200"/>
            <a:ext cx="3429000" cy="399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800600" cy="4373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New England Colonies</a:t>
            </a:r>
          </a:p>
          <a:p>
            <a:pPr lvl="1"/>
            <a:r>
              <a:rPr lang="en-US" sz="3200" dirty="0" smtClean="0"/>
              <a:t>Shipbuilding</a:t>
            </a:r>
          </a:p>
          <a:p>
            <a:pPr lvl="1"/>
            <a:r>
              <a:rPr lang="en-US" sz="3200" dirty="0" smtClean="0"/>
              <a:t>Fishing</a:t>
            </a:r>
          </a:p>
          <a:p>
            <a:pPr lvl="1"/>
            <a:r>
              <a:rPr lang="en-US" sz="3200" dirty="0" smtClean="0"/>
              <a:t>Lumbering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mall-scale subsistence farming</a:t>
            </a:r>
            <a:endParaRPr lang="en-US" sz="3200" dirty="0"/>
          </a:p>
          <a:p>
            <a:pPr lvl="1"/>
            <a:r>
              <a:rPr lang="en-US" sz="3200" dirty="0"/>
              <a:t>E</a:t>
            </a:r>
            <a:r>
              <a:rPr lang="en-US" sz="3200" dirty="0" smtClean="0"/>
              <a:t>ventually</a:t>
            </a:r>
            <a:r>
              <a:rPr lang="en-US" sz="3200" dirty="0"/>
              <a:t>, </a:t>
            </a:r>
            <a:r>
              <a:rPr lang="en-US" sz="3200" dirty="0" smtClean="0"/>
              <a:t>manufacturing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063" y="1752600"/>
            <a:ext cx="493453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Middle </a:t>
            </a:r>
            <a:r>
              <a:rPr lang="en-US" sz="3200" dirty="0"/>
              <a:t>colonies of New York, New Jersey, </a:t>
            </a:r>
            <a:r>
              <a:rPr lang="en-US" sz="3200" dirty="0" smtClean="0"/>
              <a:t>Pennsylvania</a:t>
            </a:r>
            <a:r>
              <a:rPr lang="en-US" sz="3200" dirty="0"/>
              <a:t>, and </a:t>
            </a:r>
            <a:r>
              <a:rPr lang="en-US" sz="3200" dirty="0" smtClean="0"/>
              <a:t>Delaware</a:t>
            </a:r>
          </a:p>
          <a:p>
            <a:pPr lvl="1"/>
            <a:r>
              <a:rPr lang="en-US" sz="2800" dirty="0" smtClean="0"/>
              <a:t>Shipbuilding</a:t>
            </a:r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mall-scale farming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rading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971800"/>
            <a:ext cx="344328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4191000" cy="4373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Cities </a:t>
            </a:r>
            <a:r>
              <a:rPr lang="en-US" sz="3600" dirty="0"/>
              <a:t>such as New York and Philadelphia </a:t>
            </a:r>
            <a:r>
              <a:rPr lang="en-US" sz="3600" dirty="0" smtClean="0"/>
              <a:t>began </a:t>
            </a:r>
            <a:r>
              <a:rPr lang="en-US" sz="3600" dirty="0"/>
              <a:t>to grow as seaports and/or commercial centers.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Characteristics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727" y="2209800"/>
            <a:ext cx="4315691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4373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Southern Colonies</a:t>
            </a:r>
          </a:p>
          <a:p>
            <a:pPr lvl="1"/>
            <a:r>
              <a:rPr lang="en-US" sz="3200" dirty="0" smtClean="0"/>
              <a:t>Large Plantations that grew </a:t>
            </a:r>
            <a:r>
              <a:rPr lang="en-US" sz="3200" b="1" u="sng" dirty="0" smtClean="0"/>
              <a:t>cash crops</a:t>
            </a:r>
          </a:p>
          <a:p>
            <a:pPr lvl="2"/>
            <a:r>
              <a:rPr lang="en-US" sz="2800" dirty="0" smtClean="0"/>
              <a:t>Tobacco </a:t>
            </a:r>
          </a:p>
          <a:p>
            <a:pPr lvl="2"/>
            <a:r>
              <a:rPr lang="en-US" sz="2800" dirty="0" smtClean="0"/>
              <a:t>Rice</a:t>
            </a:r>
          </a:p>
          <a:p>
            <a:pPr lvl="2"/>
            <a:r>
              <a:rPr lang="en-US" sz="2800" dirty="0" smtClean="0"/>
              <a:t>Indigo</a:t>
            </a:r>
          </a:p>
          <a:p>
            <a:pPr lvl="2"/>
            <a:endParaRPr lang="en-US" sz="2800" dirty="0"/>
          </a:p>
          <a:p>
            <a:pPr lvl="1"/>
            <a:r>
              <a:rPr lang="en-US" sz="3200" dirty="0" smtClean="0"/>
              <a:t>Further Inland:</a:t>
            </a:r>
          </a:p>
          <a:p>
            <a:pPr lvl="2"/>
            <a:r>
              <a:rPr lang="en-US" sz="2800" dirty="0" smtClean="0"/>
              <a:t>Small-scale subsistence farming</a:t>
            </a:r>
          </a:p>
          <a:p>
            <a:pPr lvl="2"/>
            <a:r>
              <a:rPr lang="en-US" sz="2800" dirty="0" smtClean="0"/>
              <a:t>Hunting</a:t>
            </a:r>
          </a:p>
          <a:p>
            <a:pPr lvl="2"/>
            <a:r>
              <a:rPr lang="en-US" sz="2800" dirty="0" smtClean="0"/>
              <a:t>Trading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373563"/>
          </a:xfrm>
        </p:spPr>
        <p:txBody>
          <a:bodyPr>
            <a:noAutofit/>
          </a:bodyPr>
          <a:lstStyle/>
          <a:p>
            <a:r>
              <a:rPr lang="en-US" sz="4000" dirty="0"/>
              <a:t>A strong belief in private ownership of property and </a:t>
            </a:r>
            <a:r>
              <a:rPr lang="en-US" sz="4000" dirty="0" smtClean="0"/>
              <a:t>free </a:t>
            </a:r>
            <a:r>
              <a:rPr lang="en-US" sz="4000" dirty="0"/>
              <a:t>enterprise characterized colonial life everywhere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Characteristics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981200"/>
            <a:ext cx="45212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1627910"/>
            <a:ext cx="5867400" cy="4373563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England</a:t>
            </a:r>
          </a:p>
          <a:p>
            <a:pPr lvl="1"/>
            <a:r>
              <a:rPr lang="en-US" sz="3600" dirty="0" smtClean="0"/>
              <a:t>Religion!</a:t>
            </a:r>
          </a:p>
          <a:p>
            <a:pPr lvl="2"/>
            <a:r>
              <a:rPr lang="en-US" sz="3200" dirty="0" smtClean="0"/>
              <a:t>Puritans were intolerant to dissenters who challenged the Puritan belief in the connection between religion and government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33600"/>
            <a:ext cx="284621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1627910"/>
            <a:ext cx="8707582" cy="4373563"/>
          </a:xfrm>
        </p:spPr>
        <p:txBody>
          <a:bodyPr>
            <a:noAutofit/>
          </a:bodyPr>
          <a:lstStyle/>
          <a:p>
            <a:r>
              <a:rPr lang="en-US" sz="4400" dirty="0" smtClean="0"/>
              <a:t>New England</a:t>
            </a:r>
          </a:p>
          <a:p>
            <a:pPr lvl="1"/>
            <a:r>
              <a:rPr lang="en-US" sz="4000" dirty="0" smtClean="0"/>
              <a:t>Religion!</a:t>
            </a:r>
          </a:p>
          <a:p>
            <a:pPr lvl="2"/>
            <a:r>
              <a:rPr lang="en-US" sz="3600" dirty="0"/>
              <a:t>Rhode </a:t>
            </a:r>
            <a:r>
              <a:rPr lang="en-US" sz="3600" dirty="0" smtClean="0"/>
              <a:t>Island </a:t>
            </a:r>
            <a:r>
              <a:rPr lang="en-US" sz="3600" dirty="0"/>
              <a:t>was founded by dissenters fleeing persecution by </a:t>
            </a:r>
            <a:r>
              <a:rPr lang="en-US" sz="3600" dirty="0" smtClean="0"/>
              <a:t>Puritans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7105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en-US" sz="3600" dirty="0"/>
              <a:t>The </a:t>
            </a:r>
            <a:r>
              <a:rPr lang="en-US" sz="3600" dirty="0" smtClean="0"/>
              <a:t>Middle Colonies </a:t>
            </a:r>
          </a:p>
          <a:p>
            <a:pPr lvl="1"/>
            <a:r>
              <a:rPr lang="en-US" sz="3600" dirty="0"/>
              <a:t>M</a:t>
            </a:r>
            <a:r>
              <a:rPr lang="en-US" sz="3600" dirty="0" smtClean="0"/>
              <a:t>ultiple </a:t>
            </a:r>
            <a:r>
              <a:rPr lang="en-US" sz="3600" dirty="0"/>
              <a:t>religious </a:t>
            </a:r>
            <a:r>
              <a:rPr lang="en-US" sz="3600" dirty="0" smtClean="0"/>
              <a:t>groups </a:t>
            </a:r>
            <a:r>
              <a:rPr lang="en-US" sz="3600" dirty="0"/>
              <a:t>who generally believed in religious </a:t>
            </a:r>
            <a:r>
              <a:rPr lang="en-US" sz="3600" dirty="0" smtClean="0"/>
              <a:t>tolerance</a:t>
            </a:r>
            <a:endParaRPr lang="en-US" sz="3600" dirty="0"/>
          </a:p>
          <a:p>
            <a:pPr lvl="2"/>
            <a:r>
              <a:rPr lang="en-US" sz="3600" dirty="0" smtClean="0"/>
              <a:t>Quakers </a:t>
            </a:r>
            <a:r>
              <a:rPr lang="en-US" sz="3600" dirty="0"/>
              <a:t>in </a:t>
            </a:r>
            <a:r>
              <a:rPr lang="en-US" sz="3600" dirty="0" smtClean="0"/>
              <a:t>Pennsylvania</a:t>
            </a:r>
          </a:p>
          <a:p>
            <a:pPr lvl="2"/>
            <a:r>
              <a:rPr lang="en-US" sz="3600" dirty="0" smtClean="0"/>
              <a:t>Huguenots </a:t>
            </a:r>
            <a:r>
              <a:rPr lang="en-US" sz="3600" dirty="0"/>
              <a:t>and </a:t>
            </a:r>
            <a:r>
              <a:rPr lang="en-US" sz="3600" dirty="0" smtClean="0"/>
              <a:t>Jews </a:t>
            </a:r>
            <a:r>
              <a:rPr lang="en-US" sz="3600" dirty="0"/>
              <a:t>in New </a:t>
            </a:r>
            <a:r>
              <a:rPr lang="en-US" sz="3600" dirty="0" smtClean="0"/>
              <a:t>York</a:t>
            </a:r>
          </a:p>
          <a:p>
            <a:pPr lvl="2"/>
            <a:r>
              <a:rPr lang="en-US" sz="3600" dirty="0" smtClean="0"/>
              <a:t>Presbyterians </a:t>
            </a:r>
            <a:r>
              <a:rPr lang="en-US" sz="3600" dirty="0"/>
              <a:t>in New </a:t>
            </a:r>
            <a:r>
              <a:rPr lang="en-US" sz="3600" dirty="0" smtClean="0"/>
              <a:t>Jersey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51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</TotalTime>
  <Words>356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Characteristics of the Colonies</vt:lpstr>
      <vt:lpstr>Economic Characteristics</vt:lpstr>
      <vt:lpstr>Economic Characteristics</vt:lpstr>
      <vt:lpstr>Economic Characteristics</vt:lpstr>
      <vt:lpstr>Economic Characteristics</vt:lpstr>
      <vt:lpstr>Economic Characteristics</vt:lpstr>
      <vt:lpstr>Social Characteristics</vt:lpstr>
      <vt:lpstr>Social Characteristics</vt:lpstr>
      <vt:lpstr>Social Characteristics</vt:lpstr>
      <vt:lpstr>Social Characteristics</vt:lpstr>
      <vt:lpstr>Social Characteristics</vt:lpstr>
      <vt:lpstr>Social Characteristics</vt:lpstr>
      <vt:lpstr>The Great Awakening</vt:lpstr>
      <vt:lpstr>Political life in the colonies</vt:lpstr>
      <vt:lpstr>Indentured Servants </vt:lpstr>
      <vt:lpstr>Middle Passage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the Colonies</dc:title>
  <dc:creator>Joseph M. Rorrer</dc:creator>
  <cp:lastModifiedBy>Joseph M. Rorrer</cp:lastModifiedBy>
  <cp:revision>9</cp:revision>
  <dcterms:created xsi:type="dcterms:W3CDTF">2013-08-15T00:38:26Z</dcterms:created>
  <dcterms:modified xsi:type="dcterms:W3CDTF">2014-01-07T16:42:20Z</dcterms:modified>
</cp:coreProperties>
</file>