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70" r:id="rId25"/>
    <p:sldId id="271" r:id="rId26"/>
    <p:sldId id="27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E2C417B-8898-42D7-83FD-4641E096964B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7A0B16-94E2-4D34-807B-B91B6C2C76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417B-8898-42D7-83FD-4641E096964B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0B16-94E2-4D34-807B-B91B6C2C76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E2C417B-8898-42D7-83FD-4641E096964B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27A0B16-94E2-4D34-807B-B91B6C2C76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417B-8898-42D7-83FD-4641E096964B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7A0B16-94E2-4D34-807B-B91B6C2C76F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417B-8898-42D7-83FD-4641E096964B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27A0B16-94E2-4D34-807B-B91B6C2C76F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E2C417B-8898-42D7-83FD-4641E096964B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27A0B16-94E2-4D34-807B-B91B6C2C76F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E2C417B-8898-42D7-83FD-4641E096964B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27A0B16-94E2-4D34-807B-B91B6C2C76F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417B-8898-42D7-83FD-4641E096964B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7A0B16-94E2-4D34-807B-B91B6C2C76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417B-8898-42D7-83FD-4641E096964B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7A0B16-94E2-4D34-807B-B91B6C2C76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417B-8898-42D7-83FD-4641E096964B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7A0B16-94E2-4D34-807B-B91B6C2C76F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E2C417B-8898-42D7-83FD-4641E096964B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27A0B16-94E2-4D34-807B-B91B6C2C76F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E2C417B-8898-42D7-83FD-4641E096964B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27A0B16-94E2-4D34-807B-B91B6C2C76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2285999"/>
          </a:xfrm>
        </p:spPr>
        <p:txBody>
          <a:bodyPr/>
          <a:lstStyle/>
          <a:p>
            <a:r>
              <a:rPr lang="en-US" dirty="0" smtClean="0"/>
              <a:t>America Enters World War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Wilson Notes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Neutrality Begins to Suffer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105400" cy="449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Zimmerman Telegram</a:t>
            </a:r>
          </a:p>
          <a:p>
            <a:pPr lvl="1"/>
            <a:r>
              <a:rPr lang="en-US" sz="3200" dirty="0" smtClean="0"/>
              <a:t>Germany offers Mexico entry into the Central Powers</a:t>
            </a:r>
          </a:p>
          <a:p>
            <a:pPr lvl="1"/>
            <a:r>
              <a:rPr lang="en-US" sz="3200" dirty="0" smtClean="0"/>
              <a:t>If the U.S. entered WWI with the Allies, then Mexico would invade America.</a:t>
            </a:r>
          </a:p>
          <a:p>
            <a:pPr lvl="1"/>
            <a:r>
              <a:rPr lang="en-US" sz="3200" dirty="0" smtClean="0"/>
              <a:t>Mexico should get Japan to join the Central Powers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74619"/>
            <a:ext cx="4191000" cy="555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Neutrality Begins to Suffer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495800" cy="4495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Zimmerman Telegram</a:t>
            </a:r>
          </a:p>
          <a:p>
            <a:pPr lvl="1"/>
            <a:r>
              <a:rPr lang="en-US" sz="4000" dirty="0" smtClean="0"/>
              <a:t>After World War I, Germany claims that they will make sure Mexico gains back land lost to the U.S.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19200"/>
            <a:ext cx="4724400" cy="565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Neutrality Begins to Suffer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Zimmerman Telegram</a:t>
            </a:r>
          </a:p>
          <a:p>
            <a:pPr lvl="1"/>
            <a:r>
              <a:rPr lang="en-US" sz="4000" dirty="0" smtClean="0"/>
              <a:t>Mexico ignores the telegram because they know they can not compete with the American military</a:t>
            </a:r>
          </a:p>
          <a:p>
            <a:pPr lvl="1"/>
            <a:r>
              <a:rPr lang="en-US" sz="4000" dirty="0" smtClean="0"/>
              <a:t>Britain intercepts the note and sends it to America</a:t>
            </a:r>
          </a:p>
          <a:p>
            <a:pPr lvl="1"/>
            <a:r>
              <a:rPr lang="en-US" sz="4000" dirty="0" smtClean="0"/>
              <a:t>Americans are furious with German Aggression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978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Neutrality Begins to Suffer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Zimmerman Telegram</a:t>
            </a:r>
          </a:p>
          <a:p>
            <a:pPr lvl="1"/>
            <a:r>
              <a:rPr lang="en-US" sz="4000" dirty="0" smtClean="0"/>
              <a:t>Mexico ignores the telegram because they know they can not compete with the American military</a:t>
            </a:r>
          </a:p>
          <a:p>
            <a:pPr lvl="1"/>
            <a:r>
              <a:rPr lang="en-US" sz="4000" dirty="0" smtClean="0"/>
              <a:t>Britain intercepts the note and sends it to America</a:t>
            </a:r>
          </a:p>
          <a:p>
            <a:pPr lvl="1"/>
            <a:r>
              <a:rPr lang="en-US" sz="4000" dirty="0" smtClean="0"/>
              <a:t>Americans are furious with German Aggression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3544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Declaration of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5715000" cy="449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On April 2, 1917, Woodrow Wilson asks Congress to declare war on the German Empire</a:t>
            </a:r>
          </a:p>
          <a:p>
            <a:pPr lvl="1"/>
            <a:r>
              <a:rPr lang="en-US" sz="3600" dirty="0" smtClean="0"/>
              <a:t>America will “Make the world safe for democracy”</a:t>
            </a:r>
          </a:p>
          <a:p>
            <a:pPr lvl="1"/>
            <a:r>
              <a:rPr lang="en-US" sz="3600" dirty="0" smtClean="0"/>
              <a:t>“This will be a war to end war”</a:t>
            </a:r>
          </a:p>
          <a:p>
            <a:pPr marL="365760" lvl="1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95400"/>
            <a:ext cx="3505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7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Propaganda in WWI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37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34" y="0"/>
            <a:ext cx="9172433" cy="6858000"/>
          </a:xfrm>
        </p:spPr>
      </p:pic>
    </p:spTree>
    <p:extLst>
      <p:ext uri="{BB962C8B-B14F-4D97-AF65-F5344CB8AC3E}">
        <p14:creationId xmlns:p14="http://schemas.microsoft.com/office/powerpoint/2010/main" val="14537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Propaganda?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76400"/>
            <a:ext cx="7772400" cy="4572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</a:t>
            </a:r>
            <a:r>
              <a:rPr lang="en-US" sz="4400" dirty="0"/>
              <a:t>deliberate spreading of ideas, facts, or rumors to help ones own cause and to harm the opponents cause.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5349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</p:spPr>
      </p:pic>
    </p:spTree>
    <p:extLst>
      <p:ext uri="{BB962C8B-B14F-4D97-AF65-F5344CB8AC3E}">
        <p14:creationId xmlns:p14="http://schemas.microsoft.com/office/powerpoint/2010/main" val="24982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855"/>
            <a:ext cx="7772400" cy="1143000"/>
          </a:xfrm>
        </p:spPr>
        <p:txBody>
          <a:bodyPr/>
          <a:lstStyle/>
          <a:p>
            <a:r>
              <a:rPr lang="en-US" dirty="0" smtClean="0"/>
              <a:t>What is Propaganda?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534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5400" dirty="0" smtClean="0"/>
              <a:t>It urges people to agree with one side of an issue and to take action about it.</a:t>
            </a:r>
          </a:p>
          <a:p>
            <a:pPr lvl="1"/>
            <a:r>
              <a:rPr lang="en-US" sz="4800" dirty="0" smtClean="0"/>
              <a:t>information designed to affect public opinion about an issue.</a:t>
            </a:r>
          </a:p>
          <a:p>
            <a:pPr lvl="1"/>
            <a:r>
              <a:rPr lang="en-US" sz="4800" dirty="0"/>
              <a:t>created to persuade the public to do or believe something. </a:t>
            </a:r>
          </a:p>
          <a:p>
            <a:pPr marL="320040" lvl="1" indent="0">
              <a:buNone/>
            </a:pPr>
            <a:endParaRPr lang="en-US" sz="4800" dirty="0" smtClean="0"/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840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Wilson’s Attempt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71600"/>
            <a:ext cx="9144000" cy="4648200"/>
          </a:xfrm>
        </p:spPr>
        <p:txBody>
          <a:bodyPr>
            <a:noAutofit/>
          </a:bodyPr>
          <a:lstStyle/>
          <a:p>
            <a:r>
              <a:rPr lang="en-US" sz="4400" dirty="0" smtClean="0"/>
              <a:t>For the first two and a half years of World War I President Woodrow Wilson had successfully kept America away from World War I</a:t>
            </a:r>
          </a:p>
          <a:p>
            <a:pPr lvl="1"/>
            <a:r>
              <a:rPr lang="en-US" sz="4000" dirty="0" smtClean="0"/>
              <a:t>Neutrality – Not supporting either side in a conflict</a:t>
            </a:r>
          </a:p>
          <a:p>
            <a:r>
              <a:rPr lang="en-US" sz="4400" dirty="0" smtClean="0"/>
              <a:t>Americans wanted no part in a European war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648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</p:spPr>
      </p:pic>
    </p:spTree>
    <p:extLst>
      <p:ext uri="{BB962C8B-B14F-4D97-AF65-F5344CB8AC3E}">
        <p14:creationId xmlns:p14="http://schemas.microsoft.com/office/powerpoint/2010/main" val="36867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855"/>
            <a:ext cx="7772400" cy="1143000"/>
          </a:xfrm>
        </p:spPr>
        <p:txBody>
          <a:bodyPr/>
          <a:lstStyle/>
          <a:p>
            <a:r>
              <a:rPr lang="en-US" dirty="0" smtClean="0"/>
              <a:t>What is Propaganda?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76400"/>
            <a:ext cx="9144000" cy="4572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It may be used in any mass-media form that reaches the general public. </a:t>
            </a:r>
          </a:p>
          <a:p>
            <a:pPr lvl="1"/>
            <a:r>
              <a:rPr lang="en-US" sz="4800" dirty="0" smtClean="0"/>
              <a:t>printed text or images, video, radio, or be Internet based. 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0597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dirty="0" smtClean="0"/>
              <a:t>What is Propaganda?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905000"/>
            <a:ext cx="8534400" cy="4572000"/>
          </a:xfrm>
        </p:spPr>
        <p:txBody>
          <a:bodyPr>
            <a:normAutofit lnSpcReduction="10000"/>
          </a:bodyPr>
          <a:lstStyle/>
          <a:p>
            <a:r>
              <a:rPr lang="en-US" sz="5400" dirty="0"/>
              <a:t>Propaganda usually does not give all of the important facts. </a:t>
            </a:r>
          </a:p>
          <a:p>
            <a:pPr lvl="1"/>
            <a:r>
              <a:rPr lang="en-US" sz="4800" dirty="0"/>
              <a:t>usually gives only one point of view on an issue. Its not balanced.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796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869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6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-27710"/>
            <a:ext cx="4343400" cy="688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2100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419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534400" cy="4572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000" dirty="0" smtClean="0"/>
              <a:t>You will create </a:t>
            </a:r>
            <a:r>
              <a:rPr lang="en-US" sz="4000" dirty="0"/>
              <a:t>a propaganda poster for one of the World War </a:t>
            </a:r>
            <a:r>
              <a:rPr lang="en-US" sz="4000" dirty="0" smtClean="0"/>
              <a:t>topics </a:t>
            </a:r>
            <a:r>
              <a:rPr lang="en-US" sz="4000" dirty="0"/>
              <a:t>mentioned </a:t>
            </a:r>
            <a:r>
              <a:rPr lang="en-US" sz="4000" dirty="0" smtClean="0"/>
              <a:t>on the next slide.  </a:t>
            </a:r>
            <a:r>
              <a:rPr lang="en-US" sz="4000" dirty="0"/>
              <a:t>The poster must be drawn on an 8 ½ x 11 sheet of paper and will be graded on </a:t>
            </a:r>
            <a:r>
              <a:rPr lang="en-US" sz="4000" dirty="0" smtClean="0"/>
              <a:t>your use </a:t>
            </a:r>
            <a:r>
              <a:rPr lang="en-US" sz="4000" dirty="0"/>
              <a:t>of color, images and words.  Neatness will also factor into the final grade. 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537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dirty="0" smtClean="0"/>
              <a:t>Propaganda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295400"/>
            <a:ext cx="8839200" cy="4572000"/>
          </a:xfrm>
        </p:spPr>
        <p:txBody>
          <a:bodyPr>
            <a:noAutofit/>
          </a:bodyPr>
          <a:lstStyle/>
          <a:p>
            <a:pPr lvl="0"/>
            <a:r>
              <a:rPr lang="en-US" sz="4000" dirty="0"/>
              <a:t>E</a:t>
            </a:r>
            <a:r>
              <a:rPr lang="en-US" sz="4000" dirty="0" smtClean="0"/>
              <a:t>nlistment </a:t>
            </a:r>
            <a:r>
              <a:rPr lang="en-US" sz="4000" dirty="0"/>
              <a:t>and recruitment</a:t>
            </a:r>
          </a:p>
          <a:p>
            <a:pPr lvl="0"/>
            <a:r>
              <a:rPr lang="en-US" sz="4000" dirty="0"/>
              <a:t>F</a:t>
            </a:r>
            <a:r>
              <a:rPr lang="en-US" sz="4000" dirty="0" smtClean="0"/>
              <a:t>inancing </a:t>
            </a:r>
            <a:r>
              <a:rPr lang="en-US" sz="4000" dirty="0"/>
              <a:t>the war</a:t>
            </a:r>
          </a:p>
          <a:p>
            <a:pPr lvl="0"/>
            <a:r>
              <a:rPr lang="en-US" sz="4000" dirty="0"/>
              <a:t>T</a:t>
            </a:r>
            <a:r>
              <a:rPr lang="en-US" sz="4000" dirty="0" smtClean="0"/>
              <a:t>he </a:t>
            </a:r>
            <a:r>
              <a:rPr lang="en-US" sz="4000" dirty="0"/>
              <a:t>role of women</a:t>
            </a:r>
          </a:p>
          <a:p>
            <a:pPr lvl="0"/>
            <a:r>
              <a:rPr lang="en-US" sz="4000" dirty="0"/>
              <a:t>Food Administration</a:t>
            </a:r>
          </a:p>
          <a:p>
            <a:pPr lvl="0"/>
            <a:r>
              <a:rPr lang="en-US" sz="4000" dirty="0"/>
              <a:t>Fuel Administration</a:t>
            </a:r>
          </a:p>
          <a:p>
            <a:pPr lvl="0"/>
            <a:r>
              <a:rPr lang="en-US" sz="4000" dirty="0"/>
              <a:t>War Industries Board</a:t>
            </a:r>
          </a:p>
          <a:p>
            <a:pPr lvl="0"/>
            <a:r>
              <a:rPr lang="en-US" sz="4000" dirty="0"/>
              <a:t>Committee on Public Information </a:t>
            </a:r>
          </a:p>
          <a:p>
            <a:pPr lvl="0"/>
            <a:r>
              <a:rPr lang="en-US" sz="4000" dirty="0"/>
              <a:t>A</a:t>
            </a:r>
            <a:r>
              <a:rPr lang="en-US" sz="4000" dirty="0" smtClean="0"/>
              <a:t>iding </a:t>
            </a:r>
            <a:r>
              <a:rPr lang="en-US" sz="4000" dirty="0"/>
              <a:t>our allies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4562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 smtClean="0"/>
              <a:t>Neutrality Begins to Suffer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76400"/>
            <a:ext cx="9144000" cy="4648200"/>
          </a:xfrm>
        </p:spPr>
        <p:txBody>
          <a:bodyPr>
            <a:noAutofit/>
          </a:bodyPr>
          <a:lstStyle/>
          <a:p>
            <a:r>
              <a:rPr lang="en-US" sz="4800" dirty="0" smtClean="0"/>
              <a:t>Many Americans cheered for the British due to ancestry</a:t>
            </a:r>
          </a:p>
          <a:p>
            <a:r>
              <a:rPr lang="en-US" sz="4800" dirty="0" smtClean="0"/>
              <a:t>The German Empire increasingly becomes seen as the villain</a:t>
            </a:r>
          </a:p>
          <a:p>
            <a:pPr lvl="1"/>
            <a:r>
              <a:rPr lang="en-US" sz="4400" dirty="0" smtClean="0"/>
              <a:t>Invasion of Belgium angers Americans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256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 smtClean="0"/>
              <a:t>Neutrality Begins to Suffer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4648200"/>
          </a:xfrm>
        </p:spPr>
        <p:txBody>
          <a:bodyPr>
            <a:noAutofit/>
          </a:bodyPr>
          <a:lstStyle/>
          <a:p>
            <a:r>
              <a:rPr lang="en-US" sz="4800" dirty="0" smtClean="0"/>
              <a:t>Lusitania </a:t>
            </a:r>
          </a:p>
          <a:p>
            <a:pPr lvl="1"/>
            <a:r>
              <a:rPr lang="en-US" sz="4100" dirty="0" smtClean="0"/>
              <a:t>German U-Boats (Submarines) begin using torpedoes to sink any ships suspected of bringing the Allied Powers any war materials (guns, ammo, food)</a:t>
            </a:r>
          </a:p>
          <a:p>
            <a:pPr lvl="1"/>
            <a:r>
              <a:rPr lang="en-US" sz="4100" dirty="0" smtClean="0"/>
              <a:t>UNRESTRICTED SUBMARINE WARFARE</a:t>
            </a:r>
          </a:p>
          <a:p>
            <a:pPr lvl="2"/>
            <a:r>
              <a:rPr lang="en-US" sz="3800" dirty="0" smtClean="0"/>
              <a:t>Germany will take down any ships they see, regardless of country or alliance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0431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</p:spPr>
      </p:pic>
    </p:spTree>
    <p:extLst>
      <p:ext uri="{BB962C8B-B14F-4D97-AF65-F5344CB8AC3E}">
        <p14:creationId xmlns:p14="http://schemas.microsoft.com/office/powerpoint/2010/main" val="285814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0"/>
            <a:ext cx="9164782" cy="6858000"/>
          </a:xfrm>
        </p:spPr>
      </p:pic>
    </p:spTree>
    <p:extLst>
      <p:ext uri="{BB962C8B-B14F-4D97-AF65-F5344CB8AC3E}">
        <p14:creationId xmlns:p14="http://schemas.microsoft.com/office/powerpoint/2010/main" val="246919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 smtClean="0"/>
              <a:t>Neutrality Begins to Suffer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76400"/>
            <a:ext cx="9144000" cy="4648200"/>
          </a:xfrm>
        </p:spPr>
        <p:txBody>
          <a:bodyPr>
            <a:noAutofit/>
          </a:bodyPr>
          <a:lstStyle/>
          <a:p>
            <a:r>
              <a:rPr lang="en-US" sz="4800" dirty="0" smtClean="0"/>
              <a:t>Lusitania – Giant luxury ship that also carried Government cargo from America to Europe</a:t>
            </a:r>
          </a:p>
          <a:p>
            <a:pPr lvl="1"/>
            <a:r>
              <a:rPr lang="en-US" sz="4500" dirty="0" smtClean="0"/>
              <a:t>German U-Boats sink the ship, killing several Americans on board</a:t>
            </a:r>
          </a:p>
        </p:txBody>
      </p:sp>
    </p:spTree>
    <p:extLst>
      <p:ext uri="{BB962C8B-B14F-4D97-AF65-F5344CB8AC3E}">
        <p14:creationId xmlns:p14="http://schemas.microsoft.com/office/powerpoint/2010/main" val="13825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0"/>
            <a:ext cx="9178636" cy="6858000"/>
          </a:xfrm>
        </p:spPr>
      </p:pic>
    </p:spTree>
    <p:extLst>
      <p:ext uri="{BB962C8B-B14F-4D97-AF65-F5344CB8AC3E}">
        <p14:creationId xmlns:p14="http://schemas.microsoft.com/office/powerpoint/2010/main" val="19951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Neutrality Begins to Suffer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943600" cy="449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Nationalism</a:t>
            </a:r>
          </a:p>
          <a:p>
            <a:pPr lvl="1"/>
            <a:r>
              <a:rPr lang="en-US" sz="3600" dirty="0" smtClean="0"/>
              <a:t>While most Americans still wanted to be pacifist (against violence), The idea that the war would leave a mark on history made some want War</a:t>
            </a:r>
          </a:p>
          <a:p>
            <a:pPr lvl="1"/>
            <a:r>
              <a:rPr lang="en-US" sz="3600" dirty="0" smtClean="0"/>
              <a:t>Americans felt a lack of respect for the U.S. military</a:t>
            </a:r>
          </a:p>
          <a:p>
            <a:pPr marL="365760" lvl="1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19200"/>
            <a:ext cx="3290454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67</TotalTime>
  <Words>596</Words>
  <Application>Microsoft Office PowerPoint</Application>
  <PresentationFormat>On-screen Show (4:3)</PresentationFormat>
  <Paragraphs>68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Median</vt:lpstr>
      <vt:lpstr>America Enters World War I</vt:lpstr>
      <vt:lpstr>Wilson’s Attempt</vt:lpstr>
      <vt:lpstr>Neutrality Begins to Suffer</vt:lpstr>
      <vt:lpstr>Neutrality Begins to Suffer</vt:lpstr>
      <vt:lpstr>PowerPoint Presentation</vt:lpstr>
      <vt:lpstr>PowerPoint Presentation</vt:lpstr>
      <vt:lpstr>Neutrality Begins to Suffer</vt:lpstr>
      <vt:lpstr>PowerPoint Presentation</vt:lpstr>
      <vt:lpstr>Neutrality Begins to Suffer</vt:lpstr>
      <vt:lpstr>Neutrality Begins to Suffer</vt:lpstr>
      <vt:lpstr>Neutrality Begins to Suffer</vt:lpstr>
      <vt:lpstr>Neutrality Begins to Suffer</vt:lpstr>
      <vt:lpstr>Neutrality Begins to Suffer</vt:lpstr>
      <vt:lpstr>Declaration of War</vt:lpstr>
      <vt:lpstr>Propaganda in WWI</vt:lpstr>
      <vt:lpstr>PowerPoint Presentation</vt:lpstr>
      <vt:lpstr>What is Propaganda?</vt:lpstr>
      <vt:lpstr>PowerPoint Presentation</vt:lpstr>
      <vt:lpstr>What is Propaganda?</vt:lpstr>
      <vt:lpstr>PowerPoint Presentation</vt:lpstr>
      <vt:lpstr>What is Propaganda?</vt:lpstr>
      <vt:lpstr>What is Propaganda?</vt:lpstr>
      <vt:lpstr>PowerPoint Presentation</vt:lpstr>
      <vt:lpstr>PowerPoint Presentation</vt:lpstr>
      <vt:lpstr>PowerPoint Presentation</vt:lpstr>
      <vt:lpstr>PowerPoint Presentation</vt:lpstr>
      <vt:lpstr>Propaganda Assignment</vt:lpstr>
      <vt:lpstr>Propaganda Assignment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Enters World War I</dc:title>
  <dc:creator>Joseph M. Rorrer</dc:creator>
  <cp:lastModifiedBy>Joseph M. Rorrer</cp:lastModifiedBy>
  <cp:revision>7</cp:revision>
  <dcterms:created xsi:type="dcterms:W3CDTF">2013-10-09T14:14:46Z</dcterms:created>
  <dcterms:modified xsi:type="dcterms:W3CDTF">2013-10-21T01:39:07Z</dcterms:modified>
</cp:coreProperties>
</file>