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10"/>
  </p:notesMasterIdLst>
  <p:sldIdLst>
    <p:sldId id="256" r:id="rId2"/>
    <p:sldId id="257" r:id="rId3"/>
    <p:sldId id="258" r:id="rId4"/>
    <p:sldId id="263" r:id="rId5"/>
    <p:sldId id="261" r:id="rId6"/>
    <p:sldId id="264" r:id="rId7"/>
    <p:sldId id="262" r:id="rId8"/>
    <p:sldId id="260" r:id="rId9"/>
  </p:sldIdLst>
  <p:sldSz cx="9144000" cy="6858000" type="screen4x3"/>
  <p:notesSz cx="68580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D4"/>
    <a:srgbClr val="000066"/>
    <a:srgbClr val="3A5047"/>
    <a:srgbClr val="EAEAEA"/>
    <a:srgbClr val="C0C0C0"/>
    <a:srgbClr val="2D385D"/>
    <a:srgbClr val="827F08"/>
    <a:srgbClr val="A894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833" autoAdjust="0"/>
  </p:normalViewPr>
  <p:slideViewPr>
    <p:cSldViewPr>
      <p:cViewPr varScale="1">
        <p:scale>
          <a:sx n="53" d="100"/>
          <a:sy n="53" d="100"/>
        </p:scale>
        <p:origin x="-186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6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6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5790"/>
            <a:ext cx="548640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DDD6E30-B0A6-4549-BEAC-30AA7226E9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900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3DA23A-6D07-4E8D-9294-90ED8EB4DBBE}" type="slidenum">
              <a:rPr lang="en-US"/>
              <a:pPr/>
              <a:t>1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Narkisim" pitchFamily="34" charset="-79"/>
                <a:cs typeface="Narkisim" pitchFamily="34" charset="-79"/>
              </a:rPr>
              <a:t>The 16</a:t>
            </a:r>
            <a:r>
              <a:rPr lang="en-US" baseline="30000" dirty="0" smtClean="0">
                <a:latin typeface="Narkisim" pitchFamily="34" charset="-79"/>
                <a:cs typeface="Narkisim" pitchFamily="34" charset="-79"/>
              </a:rPr>
              <a:t>th</a:t>
            </a:r>
            <a:r>
              <a:rPr lang="en-US" dirty="0" smtClean="0">
                <a:latin typeface="Narkisim" pitchFamily="34" charset="-79"/>
                <a:cs typeface="Narkisim" pitchFamily="34" charset="-79"/>
              </a:rPr>
              <a:t>,</a:t>
            </a:r>
            <a:r>
              <a:rPr lang="en-US" baseline="0" dirty="0" smtClean="0">
                <a:latin typeface="Narkisim" pitchFamily="34" charset="-79"/>
                <a:cs typeface="Narkisim" pitchFamily="34" charset="-79"/>
              </a:rPr>
              <a:t> 17</a:t>
            </a:r>
            <a:r>
              <a:rPr lang="en-US" baseline="30000" dirty="0" smtClean="0">
                <a:latin typeface="Narkisim" pitchFamily="34" charset="-79"/>
                <a:cs typeface="Narkisim" pitchFamily="34" charset="-79"/>
              </a:rPr>
              <a:t>th</a:t>
            </a:r>
            <a:r>
              <a:rPr lang="en-US" baseline="0" dirty="0" smtClean="0">
                <a:latin typeface="Narkisim" pitchFamily="34" charset="-79"/>
                <a:cs typeface="Narkisim" pitchFamily="34" charset="-79"/>
              </a:rPr>
              <a:t>, and 18</a:t>
            </a:r>
            <a:r>
              <a:rPr lang="en-US" baseline="30000" dirty="0" smtClean="0">
                <a:latin typeface="Narkisim" pitchFamily="34" charset="-79"/>
                <a:cs typeface="Narkisim" pitchFamily="34" charset="-79"/>
              </a:rPr>
              <a:t>th</a:t>
            </a:r>
            <a:r>
              <a:rPr lang="en-US" baseline="0" dirty="0" smtClean="0">
                <a:latin typeface="Narkisim" pitchFamily="34" charset="-79"/>
                <a:cs typeface="Narkisim" pitchFamily="34" charset="-79"/>
              </a:rPr>
              <a:t> centuries brought many changes in the arts, literature, and political philosophy. </a:t>
            </a:r>
            <a:endParaRPr lang="en-US" dirty="0"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D6E30-B0A6-4549-BEAC-30AA7226E90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*Find</a:t>
            </a:r>
            <a:r>
              <a:rPr lang="en-US" baseline="0" dirty="0" smtClean="0"/>
              <a:t> and play a clip of Bach or Mozart!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D6E30-B0A6-4549-BEAC-30AA7226E90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D6E30-B0A6-4549-BEAC-30AA7226E90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D6E30-B0A6-4549-BEAC-30AA7226E90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D6E30-B0A6-4549-BEAC-30AA7226E90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D6E30-B0A6-4549-BEAC-30AA7226E90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895600"/>
            <a:ext cx="8839200" cy="130333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title style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4191000"/>
            <a:ext cx="8839200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1"/>
            </a:lvl1pPr>
          </a:lstStyle>
          <a:p>
            <a:r>
              <a:rPr lang="en-US"/>
              <a:t>Click to edit subtitle style</a:t>
            </a:r>
          </a:p>
        </p:txBody>
      </p:sp>
      <p:sp>
        <p:nvSpPr>
          <p:cNvPr id="62478" name="Rectangle 1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2479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2480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8D2519E-CDBA-4DC1-8551-E3846FE19B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BFB28A-847A-462F-84F6-24F773D9D8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152400"/>
            <a:ext cx="217170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6270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DE312-02D9-40A1-AC9E-07AF2C1B7C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D95958-857C-44C8-950A-149C9B825A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61B350-4424-466D-B905-28EFDD772A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C74F47-6A4B-4F58-85BE-ED9A79AD12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83906B-8724-4F65-8066-D55564D746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CF4-4C0E-49ED-81DE-121FB9E8FF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BDA6C5-2363-4BCA-8C01-790CD40194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FB9ED-598F-4A96-A835-FDCF8F9C70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8750D1-6219-47C9-A26B-E56E990AE6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86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86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53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614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61455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1BD53D-9954-4E0A-96A1-2E92B7F6353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apricorn-astrology-software.com/example_reports/mozart/wolfgang-amadeus-mozart.jpg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www.jsbach.net/bass/elements/bach-hausmann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astrix.files.wordpress.com/2009/08/eugene-delacroix.jpg" TargetMode="External"/><Relationship Id="rId5" Type="http://schemas.openxmlformats.org/officeDocument/2006/relationships/hyperlink" Target="http://web.jjay.cuny.edu/~ehanlon/voltaire.jpg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nc.edu/courses/2005spring/engl/012/051/gtimmons/Images/delacroix-lg.jpg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www.tcp.com.mt/arc_files/image005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tsa.edu/today/images/graphics/cervantes.jpg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.about.com/d/puzzles/1/0/x/R/004.jpg" TargetMode="External"/><Relationship Id="rId5" Type="http://schemas.openxmlformats.org/officeDocument/2006/relationships/image" Target="../media/image11.jpeg"/><Relationship Id="rId4" Type="http://schemas.openxmlformats.org/officeDocument/2006/relationships/hyperlink" Target="http://www.depts.drew.edu/engl/events/marathon/PicassoDonQuixoteSancho.jpg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>
                <a:latin typeface="Narkisim" pitchFamily="34" charset="-79"/>
                <a:cs typeface="Narkisim" pitchFamily="34" charset="-79"/>
              </a:rPr>
              <a:t>Age of Reason</a:t>
            </a:r>
            <a:endParaRPr lang="en-US" sz="4000" dirty="0"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114800"/>
            <a:ext cx="8839200" cy="914400"/>
          </a:xfrm>
        </p:spPr>
        <p:txBody>
          <a:bodyPr/>
          <a:lstStyle/>
          <a:p>
            <a:r>
              <a:rPr lang="en-US" sz="2800" dirty="0" smtClean="0">
                <a:latin typeface="Narkisim" pitchFamily="34" charset="-79"/>
                <a:cs typeface="Narkisim" pitchFamily="34" charset="-79"/>
              </a:rPr>
              <a:t>WHII.6f</a:t>
            </a:r>
            <a:endParaRPr lang="en-US" sz="2800" dirty="0">
              <a:latin typeface="Narkisim" pitchFamily="34" charset="-79"/>
              <a:cs typeface="Narkisim" pitchFamily="34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Narkisim" pitchFamily="34" charset="-79"/>
                <a:ea typeface="FangSong" pitchFamily="49" charset="-122"/>
                <a:cs typeface="Narkisim" pitchFamily="34" charset="-79"/>
              </a:rPr>
              <a:t>The Age of Reason</a:t>
            </a:r>
            <a:endParaRPr lang="en-US" dirty="0">
              <a:latin typeface="Narkisim" pitchFamily="34" charset="-79"/>
              <a:ea typeface="FangSong" pitchFamily="49" charset="-122"/>
              <a:cs typeface="Narkisim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Narkisim" pitchFamily="34" charset="-79"/>
                <a:cs typeface="Narkisim" pitchFamily="34" charset="-79"/>
              </a:rPr>
              <a:t>The 16</a:t>
            </a:r>
            <a:r>
              <a:rPr lang="en-US" baseline="30000" dirty="0" smtClean="0">
                <a:solidFill>
                  <a:schemeClr val="bg1"/>
                </a:solidFill>
                <a:latin typeface="Narkisim" pitchFamily="34" charset="-79"/>
                <a:cs typeface="Narkisim" pitchFamily="34" charset="-79"/>
              </a:rPr>
              <a:t>th</a:t>
            </a:r>
            <a:r>
              <a:rPr lang="en-US" dirty="0" smtClean="0">
                <a:solidFill>
                  <a:schemeClr val="bg1"/>
                </a:solidFill>
                <a:latin typeface="Narkisim" pitchFamily="34" charset="-79"/>
                <a:cs typeface="Narkisim" pitchFamily="34" charset="-79"/>
              </a:rPr>
              <a:t>, 17</a:t>
            </a:r>
            <a:r>
              <a:rPr lang="en-US" baseline="30000" dirty="0" smtClean="0">
                <a:solidFill>
                  <a:schemeClr val="bg1"/>
                </a:solidFill>
                <a:latin typeface="Narkisim" pitchFamily="34" charset="-79"/>
                <a:cs typeface="Narkisim" pitchFamily="34" charset="-79"/>
              </a:rPr>
              <a:t>th</a:t>
            </a:r>
            <a:r>
              <a:rPr lang="en-US" dirty="0" smtClean="0">
                <a:solidFill>
                  <a:schemeClr val="bg1"/>
                </a:solidFill>
                <a:latin typeface="Narkisim" pitchFamily="34" charset="-79"/>
                <a:cs typeface="Narkisim" pitchFamily="34" charset="-79"/>
              </a:rPr>
              <a:t>, and 18</a:t>
            </a:r>
            <a:r>
              <a:rPr lang="en-US" baseline="30000" dirty="0" smtClean="0">
                <a:solidFill>
                  <a:schemeClr val="bg1"/>
                </a:solidFill>
                <a:latin typeface="Narkisim" pitchFamily="34" charset="-79"/>
                <a:cs typeface="Narkisim" pitchFamily="34" charset="-79"/>
              </a:rPr>
              <a:t>th</a:t>
            </a:r>
            <a:r>
              <a:rPr lang="en-US" dirty="0" smtClean="0">
                <a:solidFill>
                  <a:schemeClr val="bg1"/>
                </a:solidFill>
                <a:latin typeface="Narkisim" pitchFamily="34" charset="-79"/>
                <a:cs typeface="Narkisim" pitchFamily="34" charset="-79"/>
              </a:rPr>
              <a:t> centuries brought many changes in the arts, literature, and political philosophy</a:t>
            </a:r>
          </a:p>
          <a:p>
            <a:pPr eaLnBrk="1" hangingPunct="1">
              <a:buNone/>
            </a:pPr>
            <a:endParaRPr lang="en-US" dirty="0" smtClean="0">
              <a:solidFill>
                <a:schemeClr val="bg1"/>
              </a:solidFill>
              <a:latin typeface="Narkisim" pitchFamily="34" charset="-79"/>
              <a:cs typeface="Narkisim" pitchFamily="34" charset="-79"/>
            </a:endParaRP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Narkisim" pitchFamily="34" charset="-79"/>
                <a:cs typeface="Narkisim" pitchFamily="34" charset="-79"/>
              </a:rPr>
              <a:t>The Age of Reason witnessed inventions and innovations in technology that stimulated trade and transportation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Narkisim" pitchFamily="34" charset="-79"/>
                <a:cs typeface="Narkisim" pitchFamily="34" charset="-79"/>
              </a:rPr>
              <a:t>Key People</a:t>
            </a:r>
            <a:endParaRPr lang="en-US" dirty="0"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Narkisim" pitchFamily="34" charset="-79"/>
                <a:cs typeface="Narkisim" pitchFamily="34" charset="-79"/>
              </a:rPr>
              <a:t>Johann Sebastian Bach</a:t>
            </a:r>
          </a:p>
          <a:p>
            <a:pPr lvl="1" eaLnBrk="1" hangingPunct="1"/>
            <a:r>
              <a:rPr lang="en-US" dirty="0" smtClean="0">
                <a:solidFill>
                  <a:schemeClr val="bg1"/>
                </a:solidFill>
                <a:latin typeface="Narkisim" pitchFamily="34" charset="-79"/>
                <a:cs typeface="Narkisim" pitchFamily="34" charset="-79"/>
              </a:rPr>
              <a:t>Baroque composer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Narkisim" pitchFamily="34" charset="-79"/>
                <a:cs typeface="Narkisim" pitchFamily="34" charset="-79"/>
              </a:rPr>
              <a:t>Wolfgang Amadeus Mozart</a:t>
            </a:r>
          </a:p>
          <a:p>
            <a:pPr lvl="1" eaLnBrk="1" hangingPunct="1"/>
            <a:r>
              <a:rPr lang="en-US" dirty="0" smtClean="0">
                <a:solidFill>
                  <a:schemeClr val="bg1"/>
                </a:solidFill>
                <a:latin typeface="Narkisim" pitchFamily="34" charset="-79"/>
                <a:cs typeface="Narkisim" pitchFamily="34" charset="-79"/>
              </a:rPr>
              <a:t>Classical composer</a:t>
            </a:r>
          </a:p>
          <a:p>
            <a:endParaRPr lang="en-US" dirty="0"/>
          </a:p>
        </p:txBody>
      </p:sp>
      <p:pic>
        <p:nvPicPr>
          <p:cNvPr id="8194" name="Picture 2" descr="http://www.jsbach.net/bass/elements/bach-hausman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0005" y="3124200"/>
            <a:ext cx="2543995" cy="313017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715000" y="6324600"/>
            <a:ext cx="3429000" cy="263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hlinkClick r:id="rId4"/>
              </a:rPr>
              <a:t>http://www.jsbach.net/bass/elements/bach-hausmann.jpg</a:t>
            </a:r>
            <a:r>
              <a:rPr lang="en-US" sz="1100" dirty="0" smtClean="0"/>
              <a:t> </a:t>
            </a:r>
            <a:endParaRPr lang="en-US" sz="1100" dirty="0"/>
          </a:p>
        </p:txBody>
      </p:sp>
      <p:pic>
        <p:nvPicPr>
          <p:cNvPr id="8196" name="Picture 4" descr="http://www.capricorn-astrology-software.com/example_reports/mozart/wolfgang-amadeus-mozar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0" y="3886200"/>
            <a:ext cx="2381250" cy="2553388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762000" y="6427113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 smtClean="0">
                <a:hlinkClick r:id="rId6"/>
              </a:rPr>
              <a:t>http://www.capricorn-astrology-software.com/example_reports/mozart/wolfgang-amadeus-mozart.jpg</a:t>
            </a:r>
            <a:r>
              <a:rPr lang="en-US" sz="1100" dirty="0" smtClean="0"/>
              <a:t> </a:t>
            </a:r>
            <a:endParaRPr lang="en-US" sz="1100" dirty="0"/>
          </a:p>
        </p:txBody>
      </p:sp>
      <p:sp>
        <p:nvSpPr>
          <p:cNvPr id="11" name="Left-Up Arrow 10"/>
          <p:cNvSpPr/>
          <p:nvPr/>
        </p:nvSpPr>
        <p:spPr bwMode="auto">
          <a:xfrm rot="16200000">
            <a:off x="6248400" y="457200"/>
            <a:ext cx="1371600" cy="3810000"/>
          </a:xfrm>
          <a:prstGeom prst="leftUpArrow">
            <a:avLst>
              <a:gd name="adj1" fmla="val 25000"/>
              <a:gd name="adj2" fmla="val 25000"/>
              <a:gd name="adj3" fmla="val 25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Left-Up Arrow 9"/>
          <p:cNvSpPr/>
          <p:nvPr/>
        </p:nvSpPr>
        <p:spPr bwMode="auto">
          <a:xfrm rot="18509186">
            <a:off x="3697112" y="3787012"/>
            <a:ext cx="1124476" cy="838200"/>
          </a:xfrm>
          <a:prstGeom prst="leftUpArrow">
            <a:avLst>
              <a:gd name="adj1" fmla="val 25000"/>
              <a:gd name="adj2" fmla="val 25000"/>
              <a:gd name="adj3" fmla="val 25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5029200" cy="50292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Narkisim" pitchFamily="34" charset="-79"/>
                <a:cs typeface="Narkisim" pitchFamily="34" charset="-79"/>
              </a:rPr>
              <a:t>Eugene Delacroix:</a:t>
            </a:r>
          </a:p>
          <a:p>
            <a:pPr lvl="1" eaLnBrk="1" hangingPunct="1"/>
            <a:r>
              <a:rPr lang="en-US" dirty="0" smtClean="0">
                <a:solidFill>
                  <a:schemeClr val="bg1"/>
                </a:solidFill>
                <a:latin typeface="Narkisim" pitchFamily="34" charset="-79"/>
                <a:cs typeface="Narkisim" pitchFamily="34" charset="-79"/>
              </a:rPr>
              <a:t>Romantic School Painter</a:t>
            </a:r>
          </a:p>
          <a:p>
            <a:pPr lvl="2" eaLnBrk="1" hangingPunct="1"/>
            <a:r>
              <a:rPr lang="en-US" dirty="0" smtClean="0">
                <a:solidFill>
                  <a:schemeClr val="bg1"/>
                </a:solidFill>
                <a:latin typeface="Narkisim" pitchFamily="34" charset="-79"/>
                <a:cs typeface="Narkisim" pitchFamily="34" charset="-79"/>
              </a:rPr>
              <a:t>Painted classical subjects, public events, natural scenes, and living people (portraits)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Narkisim" pitchFamily="34" charset="-79"/>
                <a:cs typeface="Narkisim" pitchFamily="34" charset="-79"/>
              </a:rPr>
              <a:t>Voltaire</a:t>
            </a:r>
          </a:p>
          <a:p>
            <a:pPr lvl="1" eaLnBrk="1" hangingPunct="1"/>
            <a:r>
              <a:rPr lang="en-US" dirty="0" smtClean="0">
                <a:solidFill>
                  <a:schemeClr val="bg1"/>
                </a:solidFill>
                <a:latin typeface="Narkisim" pitchFamily="34" charset="-79"/>
                <a:cs typeface="Narkisim" pitchFamily="34" charset="-79"/>
              </a:rPr>
              <a:t>Philosopher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7650" name="Picture 2" descr="http://bastrix.files.wordpress.com/2009/08/eugene-delacroi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398" y="0"/>
            <a:ext cx="2195602" cy="2916545"/>
          </a:xfrm>
          <a:prstGeom prst="rect">
            <a:avLst/>
          </a:prstGeom>
          <a:noFill/>
        </p:spPr>
      </p:pic>
      <p:sp>
        <p:nvSpPr>
          <p:cNvPr id="5" name="Right Arrow 4"/>
          <p:cNvSpPr/>
          <p:nvPr/>
        </p:nvSpPr>
        <p:spPr bwMode="auto">
          <a:xfrm>
            <a:off x="4114800" y="1752600"/>
            <a:ext cx="2819400" cy="457200"/>
          </a:xfrm>
          <a:prstGeom prst="righ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7652" name="Picture 4" descr="http://web.jjay.cuny.edu/~ehanlon/voltair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3581400"/>
            <a:ext cx="2596148" cy="2959608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5638800" y="6611779"/>
            <a:ext cx="3200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hlinkClick r:id="rId5"/>
              </a:rPr>
              <a:t>http://web.jjay.cuny.edu/~ehanlon/voltaire.jpg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5486400" y="2895600"/>
            <a:ext cx="3657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hlinkClick r:id="rId6"/>
              </a:rPr>
              <a:t>http://bastrix.files.wordpress.com/2009/08/eugene-delacroix.jpg</a:t>
            </a:r>
            <a:r>
              <a:rPr lang="en-US" sz="1000" dirty="0" smtClean="0"/>
              <a:t> </a:t>
            </a:r>
            <a:endParaRPr lang="en-US" sz="1000" dirty="0"/>
          </a:p>
        </p:txBody>
      </p:sp>
      <p:sp>
        <p:nvSpPr>
          <p:cNvPr id="9" name="Right Arrow 8"/>
          <p:cNvSpPr/>
          <p:nvPr/>
        </p:nvSpPr>
        <p:spPr bwMode="auto">
          <a:xfrm>
            <a:off x="2438400" y="4343400"/>
            <a:ext cx="3352800" cy="457200"/>
          </a:xfrm>
          <a:prstGeom prst="righ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Narkisim" pitchFamily="34" charset="-79"/>
                <a:cs typeface="Narkisim" pitchFamily="34" charset="-79"/>
              </a:rPr>
              <a:t>Art by Delacroix</a:t>
            </a:r>
            <a:endParaRPr lang="en-US" dirty="0"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4098" name="Picture 2" descr="http://www.tcp.com.mt/arc_files/image0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752600"/>
            <a:ext cx="4286250" cy="336232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" y="5181600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hlinkClick r:id="rId4"/>
              </a:rPr>
              <a:t>http://www.tcp.com.mt/arc_files/image005.jpg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4100" name="Picture 4" descr="http://www.unc.edu/courses/2005spring/engl/012/051/gtimmons/Images/delacroix-l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0" y="1905000"/>
            <a:ext cx="3352800" cy="2465705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572000" y="441960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hlinkClick r:id="rId6"/>
              </a:rPr>
              <a:t>http://www.unc.edu/courses/2005spring/engl/012/051/gtimmons/Images/delacroix-lg.jpg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Narkisim" pitchFamily="34" charset="-79"/>
                <a:cs typeface="Narkisim" pitchFamily="34" charset="-79"/>
              </a:rPr>
              <a:t>Miguel de Cervantes</a:t>
            </a:r>
          </a:p>
          <a:p>
            <a:pPr lvl="1" eaLnBrk="1" hangingPunct="1"/>
            <a:r>
              <a:rPr lang="en-US" dirty="0" smtClean="0">
                <a:solidFill>
                  <a:schemeClr val="bg1"/>
                </a:solidFill>
                <a:latin typeface="Narkisim" pitchFamily="34" charset="-79"/>
                <a:cs typeface="Narkisim" pitchFamily="34" charset="-79"/>
              </a:rPr>
              <a:t>Novelist</a:t>
            </a:r>
          </a:p>
          <a:p>
            <a:pPr lvl="2" eaLnBrk="1" hangingPunct="1"/>
            <a:r>
              <a:rPr lang="en-US" i="1" dirty="0" smtClean="0">
                <a:solidFill>
                  <a:schemeClr val="bg1"/>
                </a:solidFill>
                <a:latin typeface="Narkisim" pitchFamily="34" charset="-79"/>
                <a:cs typeface="Narkisim" pitchFamily="34" charset="-79"/>
              </a:rPr>
              <a:t>Don Quixote</a:t>
            </a:r>
          </a:p>
          <a:p>
            <a:endParaRPr lang="en-US" dirty="0"/>
          </a:p>
        </p:txBody>
      </p:sp>
      <p:pic>
        <p:nvPicPr>
          <p:cNvPr id="4" name="Picture 6" descr="http://www.utsa.edu/today/images/graphics/cervant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3864" y="1600200"/>
            <a:ext cx="2570136" cy="3296478"/>
          </a:xfrm>
          <a:prstGeom prst="rect">
            <a:avLst/>
          </a:prstGeom>
          <a:noFill/>
        </p:spPr>
      </p:pic>
      <p:sp>
        <p:nvSpPr>
          <p:cNvPr id="5" name="Right Arrow 4"/>
          <p:cNvSpPr/>
          <p:nvPr/>
        </p:nvSpPr>
        <p:spPr bwMode="auto">
          <a:xfrm>
            <a:off x="4495800" y="1752600"/>
            <a:ext cx="1981200" cy="484632"/>
          </a:xfrm>
          <a:prstGeom prst="righ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0" y="4876800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400" dirty="0" smtClean="0">
                <a:hlinkClick r:id="rId3"/>
              </a:rPr>
              <a:t>http://www.utsa.edu/today/images/graphics/cervantes.jpg</a:t>
            </a:r>
            <a:r>
              <a:rPr lang="en-US" sz="1400" dirty="0" smtClean="0"/>
              <a:t>  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Literature- </a:t>
            </a:r>
            <a:br>
              <a:rPr lang="en-US" dirty="0" smtClean="0"/>
            </a:br>
            <a:r>
              <a:rPr lang="en-US" dirty="0" smtClean="0"/>
              <a:t>“Don Quixote”</a:t>
            </a:r>
            <a:endParaRPr lang="en-US" dirty="0"/>
          </a:p>
        </p:txBody>
      </p:sp>
      <p:pic>
        <p:nvPicPr>
          <p:cNvPr id="26626" name="Picture 2" descr="http://www.depts.drew.edu/engl/events/marathon/PicassoDonQuixoteSanc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828800"/>
            <a:ext cx="3162300" cy="428300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6172200"/>
            <a:ext cx="4572000" cy="2539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50" dirty="0" smtClean="0">
                <a:hlinkClick r:id="rId4"/>
              </a:rPr>
              <a:t>http://www.depts.drew.edu/engl/events/marathon/PicassoDonQuixoteSancho.jpg</a:t>
            </a:r>
            <a:r>
              <a:rPr lang="en-US" sz="1050" dirty="0" smtClean="0"/>
              <a:t> </a:t>
            </a:r>
            <a:endParaRPr lang="en-US" sz="1050" dirty="0"/>
          </a:p>
        </p:txBody>
      </p:sp>
      <p:pic>
        <p:nvPicPr>
          <p:cNvPr id="26628" name="Picture 4" descr="http://z.about.com/d/puzzles/1/0/x/R/00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304800"/>
            <a:ext cx="4257675" cy="56769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800600" y="5943600"/>
            <a:ext cx="3352800" cy="263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hlinkClick r:id="rId6"/>
              </a:rPr>
              <a:t>http://z.about.com/d/puzzles/1/0/x/R/004.jpg</a:t>
            </a:r>
            <a:r>
              <a:rPr lang="en-US" sz="1100" dirty="0" smtClean="0"/>
              <a:t> 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Narkisim" pitchFamily="34" charset="-79"/>
                <a:cs typeface="Narkisim" pitchFamily="34" charset="-79"/>
              </a:rPr>
              <a:t>Technologies</a:t>
            </a:r>
            <a:endParaRPr lang="en-US" dirty="0"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Narkisim" pitchFamily="34" charset="-79"/>
                <a:cs typeface="Narkisim" pitchFamily="34" charset="-79"/>
              </a:rPr>
              <a:t>All-weather roads improved year round transport and trade.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Narkisim" pitchFamily="34" charset="-79"/>
                <a:cs typeface="Narkisim" pitchFamily="34" charset="-79"/>
              </a:rPr>
              <a:t>New designs in farm tools increased productivity (agricultural revolution).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Narkisim" pitchFamily="34" charset="-79"/>
                <a:cs typeface="Narkisim" pitchFamily="34" charset="-79"/>
              </a:rPr>
              <a:t>Improvements in ship design lowered the cost of transport.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FFFFFF"/>
      </a:dk2>
      <a:lt2>
        <a:srgbClr val="969696"/>
      </a:lt2>
      <a:accent1>
        <a:srgbClr val="93D598"/>
      </a:accent1>
      <a:accent2>
        <a:srgbClr val="29A744"/>
      </a:accent2>
      <a:accent3>
        <a:srgbClr val="FFFFFF"/>
      </a:accent3>
      <a:accent4>
        <a:srgbClr val="000000"/>
      </a:accent4>
      <a:accent5>
        <a:srgbClr val="C8E7CA"/>
      </a:accent5>
      <a:accent6>
        <a:srgbClr val="24973D"/>
      </a:accent6>
      <a:hlink>
        <a:srgbClr val="556731"/>
      </a:hlink>
      <a:folHlink>
        <a:srgbClr val="1A302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FFFFFF"/>
        </a:dk2>
        <a:lt2>
          <a:srgbClr val="969696"/>
        </a:lt2>
        <a:accent1>
          <a:srgbClr val="93D598"/>
        </a:accent1>
        <a:accent2>
          <a:srgbClr val="29A744"/>
        </a:accent2>
        <a:accent3>
          <a:srgbClr val="FFFFFF"/>
        </a:accent3>
        <a:accent4>
          <a:srgbClr val="000000"/>
        </a:accent4>
        <a:accent5>
          <a:srgbClr val="C8E7CA"/>
        </a:accent5>
        <a:accent6>
          <a:srgbClr val="24973D"/>
        </a:accent6>
        <a:hlink>
          <a:srgbClr val="556731"/>
        </a:hlink>
        <a:folHlink>
          <a:srgbClr val="1A3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</TotalTime>
  <Words>192</Words>
  <Application>Microsoft Office PowerPoint</Application>
  <PresentationFormat>On-screen Show (4:3)</PresentationFormat>
  <Paragraphs>45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Age of Reason</vt:lpstr>
      <vt:lpstr>The Age of Reason</vt:lpstr>
      <vt:lpstr>Key People</vt:lpstr>
      <vt:lpstr>Key People</vt:lpstr>
      <vt:lpstr>Art by Delacroix</vt:lpstr>
      <vt:lpstr>Key People</vt:lpstr>
      <vt:lpstr>Literature-  “Don Quixote”</vt:lpstr>
      <vt:lpstr>Technologies</vt:lpstr>
    </vt:vector>
  </TitlesOfParts>
  <Company>Template Central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Expansion of the Arts, Philosophy, Literature, and Technology</dc:title>
  <dc:creator>Admin</dc:creator>
  <cp:lastModifiedBy>Matthew Woods</cp:lastModifiedBy>
  <cp:revision>76</cp:revision>
  <dcterms:created xsi:type="dcterms:W3CDTF">2000-08-07T01:18:55Z</dcterms:created>
  <dcterms:modified xsi:type="dcterms:W3CDTF">2013-02-22T20:02:23Z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TC011408001033</vt:lpwstr>
  </property>
</Properties>
</file>