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6" r:id="rId2"/>
    <p:sldId id="265" r:id="rId3"/>
    <p:sldId id="257" r:id="rId4"/>
    <p:sldId id="258" r:id="rId5"/>
    <p:sldId id="266" r:id="rId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77" autoAdjust="0"/>
    <p:restoredTop sz="65167" autoAdjust="0"/>
  </p:normalViewPr>
  <p:slideViewPr>
    <p:cSldViewPr>
      <p:cViewPr varScale="1">
        <p:scale>
          <a:sx n="47" d="100"/>
          <a:sy n="47" d="100"/>
        </p:scale>
        <p:origin x="-18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smtClean="0"/>
            </a:lvl1pPr>
          </a:lstStyle>
          <a:p>
            <a:pPr>
              <a:defRPr/>
            </a:pPr>
            <a:fld id="{6AD7AE85-E831-4FB3-996B-8430EE9F12FE}" type="datetimeFigureOut">
              <a:rPr lang="en-US"/>
              <a:pPr>
                <a:defRPr/>
              </a:pPr>
              <a:t>3/12/2014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smtClean="0"/>
            </a:lvl1pPr>
          </a:lstStyle>
          <a:p>
            <a:pPr>
              <a:defRPr/>
            </a:pPr>
            <a:fld id="{47169FBE-4EEA-431C-9A75-420BDB0BF17F}" type="slidenum">
              <a:rPr lang="en-US"/>
              <a:pPr>
                <a:defRPr/>
              </a:pPr>
              <a:t>‹#›</a:t>
            </a:fld>
            <a:endParaRPr lang="en-US"/>
          </a:p>
        </p:txBody>
      </p:sp>
    </p:spTree>
    <p:extLst>
      <p:ext uri="{BB962C8B-B14F-4D97-AF65-F5344CB8AC3E}">
        <p14:creationId xmlns:p14="http://schemas.microsoft.com/office/powerpoint/2010/main" val="5469294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F5B78-C72C-43D8-8680-8147B07ECF18}"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Many people wanted stability after the years of chaos. Others were simply afraid to protest.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Supporters of </a:t>
            </a:r>
            <a:r>
              <a:rPr lang="en-US" b="0" dirty="0" err="1" smtClean="0">
                <a:latin typeface="Cambria Math" pitchFamily="18" charset="0"/>
                <a:ea typeface="Cambria Math" pitchFamily="18" charset="0"/>
              </a:rPr>
              <a:t>Napoléon</a:t>
            </a:r>
            <a:r>
              <a:rPr lang="en-US" b="0" dirty="0" smtClean="0">
                <a:latin typeface="Cambria Math" pitchFamily="18" charset="0"/>
                <a:ea typeface="Cambria Math" pitchFamily="18" charset="0"/>
              </a:rPr>
              <a:t> wanted</a:t>
            </a:r>
            <a:r>
              <a:rPr lang="en-US" b="0" baseline="0" dirty="0" smtClean="0">
                <a:latin typeface="Cambria Math" pitchFamily="18" charset="0"/>
                <a:ea typeface="Cambria Math" pitchFamily="18" charset="0"/>
              </a:rPr>
              <a:t> France to be stable because they feared losing the property and power they had gained during the Revolution. Four of the five directors that made up the Directory were fired and those who stayed turned the government over to </a:t>
            </a:r>
            <a:r>
              <a:rPr lang="en-US" b="0" dirty="0" err="1" smtClean="0">
                <a:latin typeface="Cambria Math" pitchFamily="18" charset="0"/>
                <a:ea typeface="Cambria Math" pitchFamily="18" charset="0"/>
              </a:rPr>
              <a:t>Napoléon</a:t>
            </a:r>
            <a:r>
              <a:rPr lang="en-US" b="0" dirty="0" smtClean="0">
                <a:latin typeface="Cambria Math" pitchFamily="18" charset="0"/>
                <a:ea typeface="Cambria Math" pitchFamily="18" charset="0"/>
              </a:rPr>
              <a:t> and</a:t>
            </a:r>
            <a:r>
              <a:rPr lang="en-US" b="0" baseline="0" dirty="0" smtClean="0">
                <a:latin typeface="Cambria Math" pitchFamily="18" charset="0"/>
                <a:ea typeface="Cambria Math" pitchFamily="18" charset="0"/>
              </a:rPr>
              <a:t> his fellow plotters. This was known as a </a:t>
            </a:r>
            <a:r>
              <a:rPr lang="en-US" b="1" baseline="0" dirty="0" smtClean="0">
                <a:latin typeface="Cambria Math" pitchFamily="18" charset="0"/>
                <a:ea typeface="Cambria Math" pitchFamily="18" charset="0"/>
              </a:rPr>
              <a:t>coup d'état </a:t>
            </a:r>
            <a:r>
              <a:rPr lang="en-US" b="0" baseline="0" dirty="0" smtClean="0">
                <a:latin typeface="Cambria Math" pitchFamily="18" charset="0"/>
                <a:ea typeface="Cambria Math" pitchFamily="18" charset="0"/>
              </a:rPr>
              <a:t>(seizure of power by force) this made </a:t>
            </a:r>
            <a:r>
              <a:rPr lang="en-US" b="0" dirty="0" err="1" smtClean="0">
                <a:latin typeface="Cambria Math" pitchFamily="18" charset="0"/>
                <a:ea typeface="Cambria Math" pitchFamily="18" charset="0"/>
              </a:rPr>
              <a:t>Napoléon</a:t>
            </a:r>
            <a:r>
              <a:rPr lang="en-US" b="0" dirty="0" smtClean="0">
                <a:latin typeface="Cambria Math" pitchFamily="18" charset="0"/>
                <a:ea typeface="Cambria Math" pitchFamily="18" charset="0"/>
              </a:rPr>
              <a:t> a</a:t>
            </a:r>
            <a:r>
              <a:rPr lang="en-US" b="0" baseline="0" dirty="0" smtClean="0">
                <a:latin typeface="Cambria Math" pitchFamily="18" charset="0"/>
                <a:ea typeface="Cambria Math" pitchFamily="18" charset="0"/>
              </a:rPr>
              <a:t> dictator. </a:t>
            </a:r>
            <a:endParaRPr lang="en-US" dirty="0" smtClean="0"/>
          </a:p>
          <a:p>
            <a:endParaRPr lang="en-US" dirty="0" smtClean="0"/>
          </a:p>
          <a:p>
            <a:r>
              <a:rPr lang="en-US" dirty="0" smtClean="0"/>
              <a:t>Napoleon’s genius lay</a:t>
            </a:r>
            <a:r>
              <a:rPr lang="en-US" baseline="0" dirty="0" smtClean="0"/>
              <a:t> in his ability to move troops rapidly to the most critical point on the battlefield. His opponents’ tactics were older and slower. Under Napoleon, he reconciled the Sardinians, he defeated Austria four times, and gained control of northern Italy. </a:t>
            </a:r>
          </a:p>
          <a:p>
            <a:endParaRPr lang="en-US" baseline="0" dirty="0" smtClean="0"/>
          </a:p>
        </p:txBody>
      </p:sp>
      <p:sp>
        <p:nvSpPr>
          <p:cNvPr id="4" name="Slide Number Placeholder 3"/>
          <p:cNvSpPr>
            <a:spLocks noGrp="1"/>
          </p:cNvSpPr>
          <p:nvPr>
            <p:ph type="sldNum" sz="quarter" idx="10"/>
          </p:nvPr>
        </p:nvSpPr>
        <p:spPr/>
        <p:txBody>
          <a:bodyPr/>
          <a:lstStyle/>
          <a:p>
            <a:pPr>
              <a:defRPr/>
            </a:pPr>
            <a:fld id="{47169FBE-4EEA-431C-9A75-420BDB0BF17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898021-B0EF-4D3A-B860-90300C184745}"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Napoleon supported</a:t>
            </a:r>
            <a:r>
              <a:rPr lang="en-US" baseline="0" dirty="0" smtClean="0"/>
              <a:t> many of the changes brought by the Revolution. He respected the ideals of the Declaration of the Rights of Man and did not restore any feudal practices. Napoleon reorganized and centralized the government to give himself unlimited power. </a:t>
            </a:r>
          </a:p>
          <a:p>
            <a:pPr>
              <a:spcBef>
                <a:spcPct val="0"/>
              </a:spcBef>
            </a:pPr>
            <a:endParaRPr lang="en-US" baseline="0" dirty="0" smtClean="0"/>
          </a:p>
          <a:p>
            <a:pPr>
              <a:spcBef>
                <a:spcPct val="0"/>
              </a:spcBef>
            </a:pPr>
            <a:r>
              <a:rPr lang="en-US" baseline="0" dirty="0" smtClean="0"/>
              <a:t>He established the Consulate: first five years of Napoleon’s rule; this is the executive branch of government where Napoleon was First Consul. He commanded the army and navy and only allowed a plebiscite vote (yes or no, no suggestions/changes). </a:t>
            </a:r>
            <a:endParaRPr lang="en-US" dirty="0" smtClean="0"/>
          </a:p>
          <a:p>
            <a:pPr>
              <a:spcBef>
                <a:spcPct val="0"/>
              </a:spcBef>
            </a:pPr>
            <a:endParaRPr lang="en-US" dirty="0" smtClean="0"/>
          </a:p>
          <a:p>
            <a:pPr>
              <a:spcBef>
                <a:spcPct val="0"/>
              </a:spcBef>
            </a:pPr>
            <a:r>
              <a:rPr lang="en-US" dirty="0" smtClean="0"/>
              <a:t>The</a:t>
            </a:r>
            <a:r>
              <a:rPr lang="en-US" baseline="0" dirty="0" smtClean="0"/>
              <a:t> rise of nationalism was a powerful force behind European politics during the nineteenth century. </a:t>
            </a:r>
          </a:p>
          <a:p>
            <a:pPr>
              <a:spcBef>
                <a:spcPct val="0"/>
              </a:spcBef>
            </a:pPr>
            <a:endParaRPr lang="en-US" baseline="0" dirty="0" smtClean="0"/>
          </a:p>
          <a:p>
            <a:pPr>
              <a:spcBef>
                <a:spcPct val="0"/>
              </a:spcBef>
            </a:pPr>
            <a:endParaRPr lang="en-US" dirty="0"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C2A00C-9A3E-4EDE-9B08-A16133949283}"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a:t>
            </a:r>
            <a:r>
              <a:rPr lang="en-US" baseline="0" dirty="0" smtClean="0"/>
              <a:t> Napoleon is remembered most for his military leadership, his work in government had a more lasting effect. Under </a:t>
            </a:r>
            <a:r>
              <a:rPr lang="en-US" baseline="0" dirty="0" err="1" smtClean="0"/>
              <a:t>Napoloen’s</a:t>
            </a:r>
            <a:r>
              <a:rPr lang="en-US" baseline="0" dirty="0" smtClean="0"/>
              <a:t> direction scholars organized all French law into a system called the Napoleonic Code. </a:t>
            </a:r>
          </a:p>
          <a:p>
            <a:endParaRPr lang="en-US" baseline="0" dirty="0" smtClean="0"/>
          </a:p>
          <a:p>
            <a:r>
              <a:rPr lang="en-US" dirty="0" smtClean="0"/>
              <a:t>Nationalism:</a:t>
            </a:r>
            <a:r>
              <a:rPr lang="en-US" baseline="0" dirty="0" smtClean="0"/>
              <a:t> love of one’s country</a:t>
            </a:r>
            <a:endParaRPr lang="en-US" dirty="0"/>
          </a:p>
        </p:txBody>
      </p:sp>
      <p:sp>
        <p:nvSpPr>
          <p:cNvPr id="4" name="Slide Number Placeholder 3"/>
          <p:cNvSpPr>
            <a:spLocks noGrp="1"/>
          </p:cNvSpPr>
          <p:nvPr>
            <p:ph type="sldNum" sz="quarter" idx="10"/>
          </p:nvPr>
        </p:nvSpPr>
        <p:spPr/>
        <p:txBody>
          <a:bodyPr/>
          <a:lstStyle/>
          <a:p>
            <a:pPr>
              <a:defRPr/>
            </a:pPr>
            <a:fld id="{47169FBE-4EEA-431C-9A75-420BDB0BF17F}" type="slidenum">
              <a:rPr lang="en-US" smtClean="0"/>
              <a:pPr>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a:xfrm>
            <a:off x="3581400" y="685800"/>
            <a:ext cx="5561013" cy="3352800"/>
          </a:xfrm>
        </p:spPr>
        <p:txBody>
          <a:bodyPr/>
          <a:lstStyle>
            <a:lvl1pPr>
              <a:defRPr>
                <a:solidFill>
                  <a:schemeClr val="bg2"/>
                </a:solidFill>
                <a:effectLst>
                  <a:outerShdw blurRad="38100" dist="38100" dir="2700000" algn="tl">
                    <a:srgbClr val="000000"/>
                  </a:outerShdw>
                </a:effectLst>
              </a:defRPr>
            </a:lvl1pPr>
          </a:lstStyle>
          <a:p>
            <a:r>
              <a:rPr lang="en-US"/>
              <a:t>Click to edit Master title style</a:t>
            </a:r>
          </a:p>
        </p:txBody>
      </p:sp>
      <p:sp>
        <p:nvSpPr>
          <p:cNvPr id="3075" name="Rectangle 3"/>
          <p:cNvSpPr>
            <a:spLocks noGrp="1" noChangeArrowheads="1"/>
          </p:cNvSpPr>
          <p:nvPr>
            <p:ph type="subTitle" sz="quarter" idx="1"/>
          </p:nvPr>
        </p:nvSpPr>
        <p:spPr>
          <a:xfrm>
            <a:off x="5181600" y="4038600"/>
            <a:ext cx="3960813" cy="1752600"/>
          </a:xfrm>
          <a:ln w="9525">
            <a:headEnd/>
            <a:tailEnd/>
          </a:ln>
        </p:spPr>
        <p:txBody>
          <a:bodyPr lIns="92075" tIns="46038" rIns="92075" bIns="46038" anchor="ctr"/>
          <a:lstStyle>
            <a:lvl1pPr marL="0" indent="0" algn="ctr">
              <a:buFont typeface="Wingdings" pitchFamily="2" charset="2"/>
              <a:buNone/>
              <a:defRPr>
                <a:solidFill>
                  <a:schemeClr val="bg2"/>
                </a:solidFill>
              </a:defRPr>
            </a:lvl1pPr>
          </a:lstStyle>
          <a:p>
            <a:r>
              <a:rPr lang="en-US"/>
              <a:t>Click to edit Master subtitle style</a:t>
            </a:r>
          </a:p>
        </p:txBody>
      </p:sp>
      <p:sp>
        <p:nvSpPr>
          <p:cNvPr id="4" name="Rectangle 4"/>
          <p:cNvSpPr>
            <a:spLocks noGrp="1" noChangeArrowheads="1"/>
          </p:cNvSpPr>
          <p:nvPr>
            <p:ph type="dt" sz="quarter" idx="10"/>
          </p:nvPr>
        </p:nvSpPr>
        <p:spPr>
          <a:xfrm>
            <a:off x="685800" y="6248400"/>
            <a:ext cx="1905000" cy="457200"/>
          </a:xfrm>
        </p:spPr>
        <p:txBody>
          <a:bodyPr/>
          <a:lstStyle>
            <a:lvl1pPr>
              <a:defRPr smtClean="0">
                <a:solidFill>
                  <a:srgbClr val="EAEAEA"/>
                </a:solidFill>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p:spPr>
        <p:txBody>
          <a:bodyPr/>
          <a:lstStyle>
            <a:lvl1pPr>
              <a:defRPr smtClean="0">
                <a:solidFill>
                  <a:srgbClr val="EAEAEA"/>
                </a:solidFill>
              </a:defRPr>
            </a:lvl1pPr>
          </a:lstStyle>
          <a:p>
            <a:pPr>
              <a:defRPr/>
            </a:pPr>
            <a:endParaRPr lang="en-US"/>
          </a:p>
        </p:txBody>
      </p:sp>
      <p:sp>
        <p:nvSpPr>
          <p:cNvPr id="6" name="Rectangle 6"/>
          <p:cNvSpPr>
            <a:spLocks noGrp="1" noChangeArrowheads="1"/>
          </p:cNvSpPr>
          <p:nvPr>
            <p:ph type="sldNum" sz="quarter" idx="12"/>
          </p:nvPr>
        </p:nvSpPr>
        <p:spPr>
          <a:xfrm>
            <a:off x="6553200" y="6248400"/>
            <a:ext cx="1905000" cy="457200"/>
          </a:xfrm>
        </p:spPr>
        <p:txBody>
          <a:bodyPr/>
          <a:lstStyle>
            <a:lvl1pPr>
              <a:defRPr smtClean="0">
                <a:solidFill>
                  <a:srgbClr val="EAEAEA"/>
                </a:solidFill>
              </a:defRPr>
            </a:lvl1pPr>
          </a:lstStyle>
          <a:p>
            <a:pPr>
              <a:defRPr/>
            </a:pPr>
            <a:fld id="{4C147B5D-2904-4D6B-8E06-51C1F9EB23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5494DCC-44A1-4D14-94AA-608D45E1C4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19050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533400"/>
            <a:ext cx="55626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982918D-5855-4918-AD3D-0D8CA5ED32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DDC18D6-184D-4A4D-A7FC-47EA321400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DFEB4E4-E111-46E0-AE5C-4034A9ED977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79B55ED-3914-463F-8863-5CDB3F364E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D6087BDC-880D-4A78-AD4A-E7C05B8B5D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6C8A0A4F-079C-45A4-B711-9A6091A8EC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865489E3-A35D-4E0D-9BE7-F35841CDA0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8E690A3-EC35-4D11-865D-33E527F379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DF8580A-542F-4D0B-9E0A-E3B08814E7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1371600" y="533400"/>
            <a:ext cx="7543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1371600" y="6248400"/>
            <a:ext cx="16764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smtClean="0"/>
            </a:lvl1pPr>
          </a:lstStyle>
          <a:p>
            <a:pPr>
              <a:defRPr/>
            </a:pPr>
            <a:endParaRPr lang="en-US"/>
          </a:p>
        </p:txBody>
      </p:sp>
      <p:sp>
        <p:nvSpPr>
          <p:cNvPr id="2056" name="Rectangle 8"/>
          <p:cNvSpPr>
            <a:spLocks noGrp="1" noChangeArrowheads="1"/>
          </p:cNvSpPr>
          <p:nvPr>
            <p:ph type="ftr" sz="quarter" idx="3"/>
          </p:nvPr>
        </p:nvSpPr>
        <p:spPr bwMode="auto">
          <a:xfrm>
            <a:off x="3429000" y="6248400"/>
            <a:ext cx="3429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smtClean="0"/>
            </a:lvl1pPr>
          </a:lstStyle>
          <a:p>
            <a:pPr>
              <a:defRPr/>
            </a:pPr>
            <a:endParaRPr lang="en-US"/>
          </a:p>
        </p:txBody>
      </p:sp>
      <p:sp>
        <p:nvSpPr>
          <p:cNvPr id="2057" name="Rectangle 9"/>
          <p:cNvSpPr>
            <a:spLocks noGrp="1" noChangeArrowheads="1"/>
          </p:cNvSpPr>
          <p:nvPr>
            <p:ph type="sldNum" sz="quarter" idx="4"/>
          </p:nvPr>
        </p:nvSpPr>
        <p:spPr bwMode="auto">
          <a:xfrm>
            <a:off x="72390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smtClean="0"/>
            </a:lvl1pPr>
          </a:lstStyle>
          <a:p>
            <a:pPr>
              <a:defRPr/>
            </a:pPr>
            <a:fld id="{B0D23A41-814F-498A-AB08-96EA4AFAD393}" type="slidenum">
              <a:rPr lang="en-US"/>
              <a:pPr>
                <a:defRPr/>
              </a:pPr>
              <a:t>‹#›</a:t>
            </a:fld>
            <a:endParaRPr lang="en-US"/>
          </a:p>
        </p:txBody>
      </p:sp>
      <p:pic>
        <p:nvPicPr>
          <p:cNvPr id="1030" name="Picture 10" descr="C:\WINNT\Profiles\rebeccal\Personal\pics\strtegic1.jpg"/>
          <p:cNvPicPr>
            <a:picLocks noChangeAspect="1" noChangeArrowheads="1"/>
          </p:cNvPicPr>
          <p:nvPr/>
        </p:nvPicPr>
        <p:blipFill>
          <a:blip r:embed="rId13" cstate="print"/>
          <a:srcRect/>
          <a:stretch>
            <a:fillRect/>
          </a:stretch>
        </p:blipFill>
        <p:spPr bwMode="auto">
          <a:xfrm>
            <a:off x="0" y="0"/>
            <a:ext cx="1219200" cy="6858000"/>
          </a:xfrm>
          <a:prstGeom prst="rect">
            <a:avLst/>
          </a:prstGeom>
          <a:noFill/>
          <a:ln w="9525">
            <a:noFill/>
            <a:miter lim="800000"/>
            <a:headEnd/>
            <a:tailEnd/>
          </a:ln>
        </p:spPr>
      </p:pic>
      <p:sp>
        <p:nvSpPr>
          <p:cNvPr id="1031" name="Rectangle 11"/>
          <p:cNvSpPr>
            <a:spLocks noGrp="1" noChangeArrowheads="1"/>
          </p:cNvSpPr>
          <p:nvPr>
            <p:ph type="body" idx="1"/>
          </p:nvPr>
        </p:nvSpPr>
        <p:spPr bwMode="auto">
          <a:xfrm>
            <a:off x="1371600" y="1981200"/>
            <a:ext cx="7620000" cy="4114800"/>
          </a:xfrm>
          <a:prstGeom prst="rect">
            <a:avLst/>
          </a:prstGeom>
          <a:no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9500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amuelatgilgal.files.wordpress.com/2009/01/napoleon_bonaparte_1175088533032877.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pPr eaLnBrk="1" hangingPunct="1">
              <a:defRPr/>
            </a:pPr>
            <a:r>
              <a:rPr lang="en-US" b="1" dirty="0" smtClean="0">
                <a:effectLst>
                  <a:outerShdw blurRad="38100" dist="38100" dir="2700000" algn="tl">
                    <a:srgbClr val="000000">
                      <a:alpha val="43137"/>
                    </a:srgbClr>
                  </a:outerShdw>
                </a:effectLst>
                <a:latin typeface="Cambria Math" pitchFamily="18" charset="0"/>
                <a:ea typeface="Cambria Math" pitchFamily="18" charset="0"/>
              </a:rPr>
              <a:t>The Age of Napoleon (1799-1815) </a:t>
            </a:r>
            <a:br>
              <a:rPr lang="en-US" b="1" dirty="0" smtClean="0">
                <a:effectLst>
                  <a:outerShdw blurRad="38100" dist="38100" dir="2700000" algn="tl">
                    <a:srgbClr val="000000">
                      <a:alpha val="43137"/>
                    </a:srgbClr>
                  </a:outerShdw>
                </a:effectLst>
                <a:latin typeface="Cambria Math" pitchFamily="18" charset="0"/>
                <a:ea typeface="Cambria Math" pitchFamily="18" charset="0"/>
              </a:rPr>
            </a:br>
            <a:r>
              <a:rPr lang="en-US" b="1" dirty="0" smtClean="0">
                <a:effectLst>
                  <a:outerShdw blurRad="38100" dist="38100" dir="2700000" algn="tl">
                    <a:srgbClr val="000000">
                      <a:alpha val="43137"/>
                    </a:srgbClr>
                  </a:outerShdw>
                </a:effectLst>
                <a:latin typeface="Cambria Math" pitchFamily="18" charset="0"/>
                <a:ea typeface="Cambria Math" pitchFamily="18" charset="0"/>
              </a:rPr>
              <a:t>&amp; </a:t>
            </a:r>
            <a:br>
              <a:rPr lang="en-US" b="1" dirty="0" smtClean="0">
                <a:effectLst>
                  <a:outerShdw blurRad="38100" dist="38100" dir="2700000" algn="tl">
                    <a:srgbClr val="000000">
                      <a:alpha val="43137"/>
                    </a:srgbClr>
                  </a:outerShdw>
                </a:effectLst>
                <a:latin typeface="Cambria Math" pitchFamily="18" charset="0"/>
                <a:ea typeface="Cambria Math" pitchFamily="18" charset="0"/>
              </a:rPr>
            </a:br>
            <a:r>
              <a:rPr lang="en-US" b="1" dirty="0" smtClean="0">
                <a:effectLst>
                  <a:outerShdw blurRad="38100" dist="38100" dir="2700000" algn="tl">
                    <a:srgbClr val="000000">
                      <a:alpha val="43137"/>
                    </a:srgbClr>
                  </a:outerShdw>
                </a:effectLst>
                <a:latin typeface="Cambria Math" pitchFamily="18" charset="0"/>
                <a:ea typeface="Cambria Math" pitchFamily="18" charset="0"/>
              </a:rPr>
              <a:t>Unification</a:t>
            </a:r>
          </a:p>
        </p:txBody>
      </p:sp>
      <p:sp>
        <p:nvSpPr>
          <p:cNvPr id="3075" name="Rectangle 3"/>
          <p:cNvSpPr>
            <a:spLocks noGrp="1" noChangeArrowheads="1"/>
          </p:cNvSpPr>
          <p:nvPr>
            <p:ph type="subTitle" idx="1"/>
          </p:nvPr>
        </p:nvSpPr>
        <p:spPr>
          <a:ln w="12700"/>
        </p:spPr>
        <p:txBody>
          <a:bodyPr/>
          <a:lstStyle/>
          <a:p>
            <a:pPr eaLnBrk="1" hangingPunct="1"/>
            <a:r>
              <a:rPr lang="en-US" smtClean="0">
                <a:latin typeface="Cambria Math" pitchFamily="18" charset="0"/>
                <a:ea typeface="Cambria Math" pitchFamily="18" charset="0"/>
                <a:cs typeface="Cambria Math" pitchFamily="18" charset="0"/>
              </a:rPr>
              <a:t>WHII.8a</a:t>
            </a:r>
            <a:endParaRPr lang="en-US" dirty="0" smtClean="0">
              <a:latin typeface="Cambria Math" pitchFamily="18" charset="0"/>
              <a:ea typeface="Cambria Math" pitchFamily="18" charset="0"/>
              <a:cs typeface="Cambria Math"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Math" pitchFamily="18" charset="0"/>
                <a:ea typeface="Cambria Math" pitchFamily="18" charset="0"/>
              </a:rPr>
              <a:t>Who is Napoleon?</a:t>
            </a:r>
            <a:endParaRPr lang="en-US" b="1" dirty="0">
              <a:latin typeface="Cambria Math" pitchFamily="18" charset="0"/>
              <a:ea typeface="Cambria Math" pitchFamily="18" charset="0"/>
            </a:endParaRPr>
          </a:p>
        </p:txBody>
      </p:sp>
      <p:sp>
        <p:nvSpPr>
          <p:cNvPr id="3" name="Content Placeholder 2"/>
          <p:cNvSpPr>
            <a:spLocks noGrp="1"/>
          </p:cNvSpPr>
          <p:nvPr>
            <p:ph idx="1"/>
          </p:nvPr>
        </p:nvSpPr>
        <p:spPr>
          <a:xfrm>
            <a:off x="1371600" y="1981200"/>
            <a:ext cx="3657600" cy="4419600"/>
          </a:xfrm>
        </p:spPr>
        <p:txBody>
          <a:bodyPr/>
          <a:lstStyle/>
          <a:p>
            <a:r>
              <a:rPr lang="en-US" dirty="0" smtClean="0"/>
              <a:t>Brought order out of chaos! </a:t>
            </a:r>
          </a:p>
          <a:p>
            <a:r>
              <a:rPr lang="en-US" dirty="0" smtClean="0"/>
              <a:t>Only 5’ 2” tall</a:t>
            </a:r>
          </a:p>
          <a:p>
            <a:r>
              <a:rPr lang="en-US" dirty="0" smtClean="0"/>
              <a:t>Great military leader</a:t>
            </a:r>
          </a:p>
          <a:p>
            <a:endParaRPr lang="en-US" dirty="0" smtClean="0"/>
          </a:p>
        </p:txBody>
      </p:sp>
      <p:grpSp>
        <p:nvGrpSpPr>
          <p:cNvPr id="4" name="Group 3"/>
          <p:cNvGrpSpPr/>
          <p:nvPr/>
        </p:nvGrpSpPr>
        <p:grpSpPr>
          <a:xfrm>
            <a:off x="5334000" y="1905000"/>
            <a:ext cx="3352800" cy="4438710"/>
            <a:chOff x="5257800" y="1219200"/>
            <a:chExt cx="3352800" cy="4438710"/>
          </a:xfrm>
        </p:grpSpPr>
        <p:pic>
          <p:nvPicPr>
            <p:cNvPr id="5" name="Picture 14" descr="http://samuelatgilgal.files.wordpress.com/2009/01/napoleon_bonaparte_1175088533032877.jpg"/>
            <p:cNvPicPr>
              <a:picLocks noChangeAspect="1" noChangeArrowheads="1"/>
            </p:cNvPicPr>
            <p:nvPr/>
          </p:nvPicPr>
          <p:blipFill>
            <a:blip r:embed="rId3" cstate="print"/>
            <a:srcRect/>
            <a:stretch>
              <a:fillRect/>
            </a:stretch>
          </p:blipFill>
          <p:spPr bwMode="auto">
            <a:xfrm>
              <a:off x="5410200" y="1219200"/>
              <a:ext cx="3086100" cy="3962401"/>
            </a:xfrm>
            <a:prstGeom prst="rect">
              <a:avLst/>
            </a:prstGeom>
            <a:noFill/>
          </p:spPr>
        </p:pic>
        <p:sp>
          <p:nvSpPr>
            <p:cNvPr id="6" name="Rectangle 5"/>
            <p:cNvSpPr/>
            <p:nvPr/>
          </p:nvSpPr>
          <p:spPr>
            <a:xfrm>
              <a:off x="5257800" y="5257800"/>
              <a:ext cx="3352800" cy="400110"/>
            </a:xfrm>
            <a:prstGeom prst="rect">
              <a:avLst/>
            </a:prstGeom>
          </p:spPr>
          <p:txBody>
            <a:bodyPr wrap="square">
              <a:spAutoFit/>
            </a:bodyPr>
            <a:lstStyle/>
            <a:p>
              <a:r>
                <a:rPr lang="en-US" sz="1000" dirty="0" smtClean="0">
                  <a:hlinkClick r:id="rId4"/>
                </a:rPr>
                <a:t>http://samuelatgilgal.files.wordpress.com/2009/01/napoleon_bonaparte_1175088533032877.jpg</a:t>
              </a:r>
              <a:r>
                <a:rPr lang="en-US" sz="1000" dirty="0" smtClean="0"/>
                <a:t> </a:t>
              </a:r>
              <a:endParaRPr lang="en-US" sz="10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smtClean="0">
                <a:latin typeface="Cambria Math" pitchFamily="18" charset="0"/>
                <a:ea typeface="Cambria Math" pitchFamily="18" charset="0"/>
              </a:rPr>
              <a:t>Main Ideas</a:t>
            </a:r>
          </a:p>
        </p:txBody>
      </p:sp>
      <p:sp>
        <p:nvSpPr>
          <p:cNvPr id="4099" name="Rectangle 3"/>
          <p:cNvSpPr>
            <a:spLocks noGrp="1" noChangeArrowheads="1"/>
          </p:cNvSpPr>
          <p:nvPr>
            <p:ph type="body" idx="1"/>
          </p:nvPr>
        </p:nvSpPr>
        <p:spPr/>
        <p:txBody>
          <a:bodyPr/>
          <a:lstStyle/>
          <a:p>
            <a:pPr eaLnBrk="1" hangingPunct="1"/>
            <a:r>
              <a:rPr lang="en-US" sz="2800" dirty="0" smtClean="0">
                <a:latin typeface="Cambria Math" pitchFamily="18" charset="0"/>
                <a:ea typeface="Cambria Math" pitchFamily="18" charset="0"/>
              </a:rPr>
              <a:t>The French Revolution left a powerful legacy for world history: secular society, nationalism, and democratic ideas.</a:t>
            </a:r>
          </a:p>
          <a:p>
            <a:pPr eaLnBrk="1" hangingPunct="1"/>
            <a:r>
              <a:rPr lang="en-US" sz="2800" dirty="0" smtClean="0">
                <a:latin typeface="Cambria Math" pitchFamily="18" charset="0"/>
                <a:ea typeface="Cambria Math" pitchFamily="18" charset="0"/>
              </a:rPr>
              <a:t>Napoleon’s attempt to unify Europe under French domination was unsuccessful.</a:t>
            </a:r>
          </a:p>
          <a:p>
            <a:pPr eaLnBrk="1" hangingPunct="1"/>
            <a:r>
              <a:rPr lang="en-US" sz="2800" dirty="0" smtClean="0">
                <a:latin typeface="Cambria Math" pitchFamily="18" charset="0"/>
                <a:ea typeface="Cambria Math" pitchFamily="18" charset="0"/>
              </a:rPr>
              <a:t>The Congress of Vienna attempted to restore Europe as it had been before the French Revolution and Napoleonic conquests.</a:t>
            </a:r>
          </a:p>
          <a:p>
            <a:pPr eaLnBrk="1" hangingPunct="1"/>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pPr eaLnBrk="1" hangingPunct="1"/>
            <a:r>
              <a:rPr lang="en-US" b="1" dirty="0" smtClean="0">
                <a:latin typeface="Cambria Math" pitchFamily="18" charset="0"/>
                <a:ea typeface="Cambria Math" pitchFamily="18" charset="0"/>
              </a:rPr>
              <a:t>Legacy of Napoleon </a:t>
            </a:r>
            <a:r>
              <a:rPr lang="en-US" dirty="0" smtClean="0"/>
              <a:t/>
            </a:r>
            <a:br>
              <a:rPr lang="en-US" dirty="0" smtClean="0"/>
            </a:br>
            <a:endParaRPr lang="en-US" dirty="0" smtClean="0"/>
          </a:p>
        </p:txBody>
      </p:sp>
      <p:sp>
        <p:nvSpPr>
          <p:cNvPr id="5123" name="Rectangle 1027"/>
          <p:cNvSpPr>
            <a:spLocks noGrp="1" noChangeArrowheads="1"/>
          </p:cNvSpPr>
          <p:nvPr>
            <p:ph type="body" idx="1"/>
          </p:nvPr>
        </p:nvSpPr>
        <p:spPr>
          <a:xfrm>
            <a:off x="1295400" y="1676400"/>
            <a:ext cx="7848600" cy="3962400"/>
          </a:xfrm>
        </p:spPr>
        <p:txBody>
          <a:bodyPr/>
          <a:lstStyle/>
          <a:p>
            <a:pPr eaLnBrk="1" hangingPunct="1"/>
            <a:r>
              <a:rPr lang="en-US" dirty="0" smtClean="0">
                <a:latin typeface="Cambria Math" pitchFamily="18" charset="0"/>
                <a:ea typeface="Cambria Math" pitchFamily="18" charset="0"/>
              </a:rPr>
              <a:t>Napoleon</a:t>
            </a:r>
            <a:r>
              <a:rPr lang="en-US" b="1" dirty="0" smtClean="0">
                <a:latin typeface="Cambria Math" pitchFamily="18" charset="0"/>
                <a:ea typeface="Cambria Math" pitchFamily="18" charset="0"/>
              </a:rPr>
              <a:t> </a:t>
            </a:r>
            <a:r>
              <a:rPr lang="en-US" dirty="0" smtClean="0"/>
              <a:t>reorganized and centralized the government to give himself unlimited power. </a:t>
            </a:r>
            <a:endParaRPr lang="en-US" dirty="0" smtClean="0">
              <a:latin typeface="Cambria Math" pitchFamily="18" charset="0"/>
              <a:ea typeface="Cambria Math" pitchFamily="18" charset="0"/>
            </a:endParaRPr>
          </a:p>
          <a:p>
            <a:pPr eaLnBrk="1" hangingPunct="1"/>
            <a:r>
              <a:rPr lang="en-US" dirty="0" smtClean="0">
                <a:latin typeface="Cambria Math" pitchFamily="18" charset="0"/>
                <a:ea typeface="Cambria Math" pitchFamily="18" charset="0"/>
              </a:rPr>
              <a:t>The Consulate</a:t>
            </a:r>
          </a:p>
          <a:p>
            <a:pPr lvl="1" eaLnBrk="1" hangingPunct="1"/>
            <a:r>
              <a:rPr lang="en-US" dirty="0" smtClean="0">
                <a:latin typeface="Cambria Math" pitchFamily="18" charset="0"/>
                <a:ea typeface="Cambria Math" pitchFamily="18" charset="0"/>
              </a:rPr>
              <a:t>First five years of Napoleon 's rule</a:t>
            </a:r>
          </a:p>
          <a:p>
            <a:pPr lvl="1" eaLnBrk="1" hangingPunct="1"/>
            <a:r>
              <a:rPr lang="en-US" dirty="0" smtClean="0">
                <a:latin typeface="Cambria Math" pitchFamily="18" charset="0"/>
                <a:ea typeface="Cambria Math" pitchFamily="18" charset="0"/>
              </a:rPr>
              <a:t>First Consul</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calcmode="lin" valueType="num">
                                      <p:cBhvr additive="base">
                                        <p:cTn id="1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 calcmode="lin" valueType="num">
                                      <p:cBhvr additive="base">
                                        <p:cTn id="21"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Math" pitchFamily="18" charset="0"/>
                <a:ea typeface="Cambria Math" pitchFamily="18" charset="0"/>
              </a:rPr>
              <a:t>Legacy of Napoleon</a:t>
            </a:r>
            <a:endParaRPr lang="en-US" b="1" dirty="0">
              <a:latin typeface="Cambria Math" pitchFamily="18" charset="0"/>
              <a:ea typeface="Cambria Math" pitchFamily="18" charset="0"/>
            </a:endParaRPr>
          </a:p>
        </p:txBody>
      </p:sp>
      <p:sp>
        <p:nvSpPr>
          <p:cNvPr id="3" name="Content Placeholder 2"/>
          <p:cNvSpPr>
            <a:spLocks noGrp="1"/>
          </p:cNvSpPr>
          <p:nvPr>
            <p:ph idx="1"/>
          </p:nvPr>
        </p:nvSpPr>
        <p:spPr>
          <a:xfrm>
            <a:off x="1371600" y="1600200"/>
            <a:ext cx="4648200" cy="4114800"/>
          </a:xfrm>
        </p:spPr>
        <p:txBody>
          <a:bodyPr/>
          <a:lstStyle/>
          <a:p>
            <a:pPr eaLnBrk="1" hangingPunct="1"/>
            <a:r>
              <a:rPr lang="en-US" dirty="0" smtClean="0">
                <a:latin typeface="Cambria Math" pitchFamily="18" charset="0"/>
                <a:ea typeface="Cambria Math" pitchFamily="18" charset="0"/>
              </a:rPr>
              <a:t>Napoleonic Code (French law)</a:t>
            </a:r>
          </a:p>
          <a:p>
            <a:pPr eaLnBrk="1" hangingPunct="1"/>
            <a:r>
              <a:rPr lang="en-US" dirty="0" smtClean="0">
                <a:latin typeface="Cambria Math" pitchFamily="18" charset="0"/>
                <a:ea typeface="Cambria Math" pitchFamily="18" charset="0"/>
              </a:rPr>
              <a:t>Unsuccessful attempt to unify Europe under French domination</a:t>
            </a:r>
          </a:p>
          <a:p>
            <a:pPr eaLnBrk="1" hangingPunct="1"/>
            <a:r>
              <a:rPr lang="en-US" dirty="0" smtClean="0">
                <a:latin typeface="Cambria Math" pitchFamily="18" charset="0"/>
                <a:ea typeface="Cambria Math" pitchFamily="18" charset="0"/>
              </a:rPr>
              <a:t>Awakened feelings of national pride and growth of nationalism</a:t>
            </a:r>
          </a:p>
          <a:p>
            <a:pPr lvl="1" eaLnBrk="1" hangingPunct="1"/>
            <a:r>
              <a:rPr lang="en-US" dirty="0" smtClean="0">
                <a:latin typeface="Cambria Math" pitchFamily="18" charset="0"/>
                <a:ea typeface="Cambria Math" pitchFamily="18" charset="0"/>
              </a:rPr>
              <a:t>Nationalism: love of one’s country</a:t>
            </a:r>
          </a:p>
          <a:p>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6019800" y="2514600"/>
            <a:ext cx="2823820" cy="25288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Strategi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tegic 1">
        <a:dk1>
          <a:srgbClr val="000000"/>
        </a:dk1>
        <a:lt1>
          <a:srgbClr val="EAEAEA"/>
        </a:lt1>
        <a:dk2>
          <a:srgbClr val="819E81"/>
        </a:dk2>
        <a:lt2>
          <a:srgbClr val="FFCC66"/>
        </a:lt2>
        <a:accent1>
          <a:srgbClr val="727DE0"/>
        </a:accent1>
        <a:accent2>
          <a:srgbClr val="D54F41"/>
        </a:accent2>
        <a:accent3>
          <a:srgbClr val="C1CCC1"/>
        </a:accent3>
        <a:accent4>
          <a:srgbClr val="C8C8C8"/>
        </a:accent4>
        <a:accent5>
          <a:srgbClr val="BCBFED"/>
        </a:accent5>
        <a:accent6>
          <a:srgbClr val="C1473A"/>
        </a:accent6>
        <a:hlink>
          <a:srgbClr val="003300"/>
        </a:hlink>
        <a:folHlink>
          <a:srgbClr val="663300"/>
        </a:folHlink>
      </a:clrScheme>
      <a:clrMap bg1="dk2" tx1="lt1" bg2="dk1" tx2="lt2" accent1="accent1" accent2="accent2" accent3="accent3" accent4="accent4" accent5="accent5" accent6="accent6" hlink="hlink" folHlink="folHlink"/>
    </a:extraClrScheme>
    <a:extraClrScheme>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clrMap bg1="lt1" tx1="dk1" bg2="lt2" tx2="dk2" accent1="accent1" accent2="accent2" accent3="accent3" accent4="accent4" accent5="accent5" accent6="accent6" hlink="hlink" folHlink="folHlink"/>
    </a:extraClrScheme>
    <a:extraClrScheme>
      <a:clrScheme name="Strategic 3">
        <a:dk1>
          <a:srgbClr val="000000"/>
        </a:dk1>
        <a:lt1>
          <a:srgbClr val="FFFFFF"/>
        </a:lt1>
        <a:dk2>
          <a:srgbClr val="000000"/>
        </a:dk2>
        <a:lt2>
          <a:srgbClr val="5F5F5F"/>
        </a:lt2>
        <a:accent1>
          <a:srgbClr val="CBCBCB"/>
        </a:accent1>
        <a:accent2>
          <a:srgbClr val="808080"/>
        </a:accent2>
        <a:accent3>
          <a:srgbClr val="FFFFFF"/>
        </a:accent3>
        <a:accent4>
          <a:srgbClr val="000000"/>
        </a:accent4>
        <a:accent5>
          <a:srgbClr val="E2E2E2"/>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trategic 4">
        <a:dk1>
          <a:srgbClr val="000000"/>
        </a:dk1>
        <a:lt1>
          <a:srgbClr val="EAEAEA"/>
        </a:lt1>
        <a:dk2>
          <a:srgbClr val="BC6262"/>
        </a:dk2>
        <a:lt2>
          <a:srgbClr val="FFCC66"/>
        </a:lt2>
        <a:accent1>
          <a:srgbClr val="727DE0"/>
        </a:accent1>
        <a:accent2>
          <a:srgbClr val="D54F41"/>
        </a:accent2>
        <a:accent3>
          <a:srgbClr val="DAB7B7"/>
        </a:accent3>
        <a:accent4>
          <a:srgbClr val="C8C8C8"/>
        </a:accent4>
        <a:accent5>
          <a:srgbClr val="BCBFED"/>
        </a:accent5>
        <a:accent6>
          <a:srgbClr val="C1473A"/>
        </a:accent6>
        <a:hlink>
          <a:srgbClr val="000066"/>
        </a:hlink>
        <a:folHlink>
          <a:srgbClr val="FFFF99"/>
        </a:folHlink>
      </a:clrScheme>
      <a:clrMap bg1="dk2" tx1="lt1" bg2="dk1" tx2="lt2" accent1="accent1" accent2="accent2" accent3="accent3" accent4="accent4" accent5="accent5" accent6="accent6" hlink="hlink" folHlink="folHlink"/>
    </a:extraClrScheme>
    <a:extraClrScheme>
      <a:clrScheme name="Strategic 5">
        <a:dk1>
          <a:srgbClr val="000000"/>
        </a:dk1>
        <a:lt1>
          <a:srgbClr val="EAEAEA"/>
        </a:lt1>
        <a:dk2>
          <a:srgbClr val="5C74A4"/>
        </a:dk2>
        <a:lt2>
          <a:srgbClr val="FFCC99"/>
        </a:lt2>
        <a:accent1>
          <a:srgbClr val="727DE0"/>
        </a:accent1>
        <a:accent2>
          <a:srgbClr val="D54F41"/>
        </a:accent2>
        <a:accent3>
          <a:srgbClr val="B5BCCF"/>
        </a:accent3>
        <a:accent4>
          <a:srgbClr val="C8C8C8"/>
        </a:accent4>
        <a:accent5>
          <a:srgbClr val="BCBFED"/>
        </a:accent5>
        <a:accent6>
          <a:srgbClr val="C1473A"/>
        </a:accent6>
        <a:hlink>
          <a:srgbClr val="FFFFCC"/>
        </a:hlink>
        <a:folHlink>
          <a:srgbClr val="CC9900"/>
        </a:folHlink>
      </a:clrScheme>
      <a:clrMap bg1="dk2" tx1="lt1" bg2="dk1" tx2="lt2" accent1="accent1" accent2="accent2" accent3="accent3" accent4="accent4" accent5="accent5" accent6="accent6" hlink="hlink" folHlink="folHlink"/>
    </a:extraClrScheme>
    <a:extraClrScheme>
      <a:clrScheme name="Strategic 6">
        <a:dk1>
          <a:srgbClr val="000000"/>
        </a:dk1>
        <a:lt1>
          <a:srgbClr val="EAEAEA"/>
        </a:lt1>
        <a:dk2>
          <a:srgbClr val="996600"/>
        </a:dk2>
        <a:lt2>
          <a:srgbClr val="FFCC99"/>
        </a:lt2>
        <a:accent1>
          <a:srgbClr val="727DE0"/>
        </a:accent1>
        <a:accent2>
          <a:srgbClr val="D54F41"/>
        </a:accent2>
        <a:accent3>
          <a:srgbClr val="CAB8AA"/>
        </a:accent3>
        <a:accent4>
          <a:srgbClr val="C8C8C8"/>
        </a:accent4>
        <a:accent5>
          <a:srgbClr val="BCBFED"/>
        </a:accent5>
        <a:accent6>
          <a:srgbClr val="C1473A"/>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Designs\Strategic.pot</Template>
  <TotalTime>652</TotalTime>
  <Words>428</Words>
  <Application>Microsoft Office PowerPoint</Application>
  <PresentationFormat>On-screen Show (4:3)</PresentationFormat>
  <Paragraphs>39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Strategic</vt:lpstr>
      <vt:lpstr>The Age of Napoleon (1799-1815)  &amp;  Unification</vt:lpstr>
      <vt:lpstr>Who is Napoleon?</vt:lpstr>
      <vt:lpstr>Main Ideas</vt:lpstr>
      <vt:lpstr>Legacy of Napoleon  </vt:lpstr>
      <vt:lpstr>Legacy of Napoleon</vt:lpstr>
    </vt:vector>
  </TitlesOfParts>
  <Company>Charles City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Age of Napoleon</dc:title>
  <dc:creator>daniel lee downs</dc:creator>
  <cp:lastModifiedBy>Matthew Woods</cp:lastModifiedBy>
  <cp:revision>53</cp:revision>
  <cp:lastPrinted>1601-01-01T00:00:00Z</cp:lastPrinted>
  <dcterms:created xsi:type="dcterms:W3CDTF">2008-01-10T03:57:28Z</dcterms:created>
  <dcterms:modified xsi:type="dcterms:W3CDTF">2014-03-12T15:45:15Z</dcterms:modified>
</cp:coreProperties>
</file>