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60" r:id="rId5"/>
    <p:sldId id="266" r:id="rId6"/>
    <p:sldId id="261" r:id="rId7"/>
    <p:sldId id="274" r:id="rId8"/>
    <p:sldId id="273" r:id="rId9"/>
    <p:sldId id="275" r:id="rId10"/>
    <p:sldId id="270" r:id="rId11"/>
    <p:sldId id="263" r:id="rId12"/>
    <p:sldId id="264" r:id="rId13"/>
    <p:sldId id="265" r:id="rId14"/>
    <p:sldId id="267" r:id="rId15"/>
    <p:sldId id="268" r:id="rId16"/>
    <p:sldId id="269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A251AE-ABCD-4385-84D5-29ECA691321D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C5586D-0EAF-4FED-AB99-2D1AE5722B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hdTzlvYRd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VUS.9a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World Power?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4"/>
            <a:ext cx="9144000" cy="6834516"/>
          </a:xfrm>
        </p:spPr>
      </p:pic>
    </p:spTree>
    <p:extLst>
      <p:ext uri="{BB962C8B-B14F-4D97-AF65-F5344CB8AC3E}">
        <p14:creationId xmlns:p14="http://schemas.microsoft.com/office/powerpoint/2010/main" val="707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1752600"/>
            <a:ext cx="8963891" cy="4953000"/>
          </a:xfrm>
        </p:spPr>
        <p:txBody>
          <a:bodyPr>
            <a:normAutofit lnSpcReduction="10000"/>
          </a:bodyPr>
          <a:lstStyle/>
          <a:p>
            <a:pPr marL="342900" lvl="2">
              <a:buClr>
                <a:schemeClr val="accent1"/>
              </a:buClr>
            </a:pPr>
            <a:r>
              <a:rPr lang="en-US" sz="3600" dirty="0"/>
              <a:t>Joseph Pulitzer and William Randolph Hearst </a:t>
            </a:r>
            <a:r>
              <a:rPr lang="en-US" sz="3600" dirty="0" smtClean="0"/>
              <a:t>created yellow journalism</a:t>
            </a:r>
          </a:p>
          <a:p>
            <a:pPr marL="708660" lvl="3">
              <a:buClr>
                <a:schemeClr val="accent1"/>
              </a:buClr>
            </a:pPr>
            <a:r>
              <a:rPr lang="en-US" sz="3200" dirty="0" smtClean="0"/>
              <a:t>Little to no researched or legitimate news</a:t>
            </a:r>
          </a:p>
          <a:p>
            <a:pPr marL="708660" lvl="3">
              <a:buClr>
                <a:schemeClr val="accent1"/>
              </a:buClr>
            </a:pPr>
            <a:r>
              <a:rPr lang="en-US" sz="3200" dirty="0" smtClean="0"/>
              <a:t>Uses catchy headlines or shocking pictures to sell newspapers</a:t>
            </a:r>
          </a:p>
          <a:p>
            <a:pPr marL="708660" lvl="3">
              <a:buClr>
                <a:schemeClr val="accent1"/>
              </a:buClr>
            </a:pPr>
            <a:endParaRPr lang="en-US" sz="3200" dirty="0"/>
          </a:p>
          <a:p>
            <a:pPr marL="342900" lvl="2">
              <a:buClr>
                <a:schemeClr val="accent1"/>
              </a:buClr>
            </a:pPr>
            <a:r>
              <a:rPr lang="en-US" sz="3400" dirty="0" smtClean="0"/>
              <a:t>This will be called the first “media-driven war”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8912">
            <a:off x="813453" y="1256182"/>
            <a:ext cx="4114686" cy="3873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928">
            <a:off x="4415089" y="1189136"/>
            <a:ext cx="3238500" cy="4631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99298"/>
            <a:ext cx="3569305" cy="41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1752600"/>
            <a:ext cx="8963891" cy="495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American Economic Interests</a:t>
            </a:r>
            <a:endParaRPr lang="en-US" dirty="0"/>
          </a:p>
          <a:p>
            <a:pPr lvl="1"/>
            <a:r>
              <a:rPr lang="en-US" sz="3600" dirty="0" smtClean="0"/>
              <a:t>Shipping firms relied on Cuban trade</a:t>
            </a:r>
          </a:p>
          <a:p>
            <a:pPr lvl="1"/>
            <a:r>
              <a:rPr lang="en-US" sz="3600" dirty="0" smtClean="0"/>
              <a:t>Companies invested in sugar industry</a:t>
            </a:r>
          </a:p>
        </p:txBody>
      </p:sp>
    </p:spTree>
    <p:extLst>
      <p:ext uri="{BB962C8B-B14F-4D97-AF65-F5344CB8AC3E}">
        <p14:creationId xmlns:p14="http://schemas.microsoft.com/office/powerpoint/2010/main" val="29093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1752600"/>
            <a:ext cx="8963891" cy="4953000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USS Maine</a:t>
            </a:r>
          </a:p>
          <a:p>
            <a:pPr lvl="1"/>
            <a:r>
              <a:rPr lang="en-US" sz="3200" dirty="0" smtClean="0"/>
              <a:t>Small riot erupts in Cuba</a:t>
            </a:r>
          </a:p>
          <a:p>
            <a:pPr lvl="1"/>
            <a:r>
              <a:rPr lang="en-US" sz="3200" dirty="0" smtClean="0"/>
              <a:t>McKinley sends ship to ensure the safety of Americans</a:t>
            </a:r>
          </a:p>
          <a:p>
            <a:pPr lvl="1"/>
            <a:r>
              <a:rPr lang="en-US" sz="3200" dirty="0" smtClean="0"/>
              <a:t>February 1898 – the warship explodes in Havana Harbor</a:t>
            </a:r>
          </a:p>
        </p:txBody>
      </p:sp>
    </p:spTree>
    <p:extLst>
      <p:ext uri="{BB962C8B-B14F-4D97-AF65-F5344CB8AC3E}">
        <p14:creationId xmlns:p14="http://schemas.microsoft.com/office/powerpoint/2010/main" val="7403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752600"/>
            <a:ext cx="4315691" cy="4953000"/>
          </a:xfrm>
        </p:spPr>
        <p:txBody>
          <a:bodyPr>
            <a:normAutofit lnSpcReduction="10000"/>
          </a:bodyPr>
          <a:lstStyle/>
          <a:p>
            <a:r>
              <a:rPr lang="en-US" sz="4000" i="1" dirty="0" smtClean="0"/>
              <a:t>USS Maine</a:t>
            </a:r>
          </a:p>
          <a:p>
            <a:pPr lvl="1"/>
            <a:r>
              <a:rPr lang="en-US" sz="3200" dirty="0" smtClean="0"/>
              <a:t>McKinley tries to calm the public down</a:t>
            </a:r>
          </a:p>
          <a:p>
            <a:pPr lvl="1"/>
            <a:r>
              <a:rPr lang="en-US" sz="3200" dirty="0" smtClean="0"/>
              <a:t>Cause of explosion was unknown</a:t>
            </a:r>
          </a:p>
          <a:p>
            <a:pPr lvl="1"/>
            <a:r>
              <a:rPr lang="en-US" sz="3200" dirty="0" smtClean="0"/>
              <a:t>American people cry out for revenge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257524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249">
            <a:off x="882396" y="838200"/>
            <a:ext cx="3918204" cy="5010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640">
            <a:off x="4303322" y="792183"/>
            <a:ext cx="3931905" cy="5045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010400" cy="38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Spanish-American War -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McKinley formally asks Congress for a declaration of war</a:t>
            </a:r>
          </a:p>
          <a:p>
            <a:pPr lvl="1"/>
            <a:r>
              <a:rPr lang="en-US" sz="3200" dirty="0" smtClean="0"/>
              <a:t>Teller Amendment – U.S. would not annex Cuba, but would leave control of it to it’s people</a:t>
            </a:r>
          </a:p>
          <a:p>
            <a:r>
              <a:rPr lang="en-US" sz="3600" dirty="0" smtClean="0"/>
              <a:t>Spain cuts off all ties with the U.S.</a:t>
            </a:r>
          </a:p>
          <a:p>
            <a:r>
              <a:rPr lang="en-US" sz="3600" dirty="0" smtClean="0"/>
              <a:t>U.S. sets up a blockade around Cuba</a:t>
            </a:r>
          </a:p>
          <a:p>
            <a:r>
              <a:rPr lang="en-US" sz="3600" dirty="0" smtClean="0"/>
              <a:t>Spain and America officially declare war on one another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83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Spanish-American War -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United States Military</a:t>
            </a:r>
          </a:p>
          <a:p>
            <a:pPr lvl="1"/>
            <a:r>
              <a:rPr lang="en-US" sz="3200" dirty="0" smtClean="0"/>
              <a:t>Navy – Ready for war</a:t>
            </a:r>
          </a:p>
          <a:p>
            <a:pPr lvl="1"/>
            <a:r>
              <a:rPr lang="en-US" sz="3200" dirty="0" smtClean="0"/>
              <a:t>Army – Short on men. They wanted 50,000 new men</a:t>
            </a:r>
          </a:p>
          <a:p>
            <a:pPr lvl="2"/>
            <a:r>
              <a:rPr lang="en-US" sz="3000" dirty="0" smtClean="0"/>
              <a:t>220,000 signed up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5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165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407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"You may fire when you are </a:t>
            </a:r>
            <a:r>
              <a:rPr lang="en-US" dirty="0" smtClean="0"/>
              <a:t>ready…”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155"/>
            <a:ext cx="44196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First Battle of The Spanish-American War takes place in the Philippines</a:t>
            </a:r>
          </a:p>
          <a:p>
            <a:pPr lvl="1"/>
            <a:r>
              <a:rPr lang="en-US" sz="3200" dirty="0" smtClean="0"/>
              <a:t>U.S. Commodore George Dewey defeats Spanish squadron in Manila Bay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43891"/>
            <a:ext cx="465512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600201"/>
            <a:ext cx="5791200" cy="487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Assistant Secretary of the Navy</a:t>
            </a:r>
          </a:p>
          <a:p>
            <a:pPr lvl="1"/>
            <a:r>
              <a:rPr lang="en-US" sz="2800" dirty="0" smtClean="0"/>
              <a:t>Helped to prepare the Navy for the upcoming war</a:t>
            </a:r>
          </a:p>
          <a:p>
            <a:r>
              <a:rPr lang="en-US" sz="3200" dirty="0" smtClean="0"/>
              <a:t>On the day war is declared, Roosevelt resigns from his office and joins the army on a volunteer basis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33528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do you think it means to be a world power?</a:t>
            </a:r>
          </a:p>
          <a:p>
            <a:pPr lvl="1"/>
            <a:r>
              <a:rPr lang="en-US" sz="3200" dirty="0" smtClean="0"/>
              <a:t>What would your responsibilities be?</a:t>
            </a:r>
          </a:p>
          <a:p>
            <a:r>
              <a:rPr lang="en-US" sz="3600" dirty="0" smtClean="0"/>
              <a:t>Discuss with your group the definition that you came up with. What did you all agree on? What is the group’s consensus on a world power and its responsibilities?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2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Riders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709" y="1447800"/>
            <a:ext cx="5029200" cy="487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volunteer regiment created by Theodore Roosevelt</a:t>
            </a:r>
          </a:p>
          <a:p>
            <a:pPr lvl="1"/>
            <a:r>
              <a:rPr lang="en-US" sz="2800" dirty="0" smtClean="0"/>
              <a:t>Made up of cowboys from the west</a:t>
            </a:r>
          </a:p>
          <a:p>
            <a:r>
              <a:rPr lang="en-US" sz="3200" dirty="0" smtClean="0"/>
              <a:t>Extremely Diverse group</a:t>
            </a:r>
          </a:p>
          <a:p>
            <a:pPr lvl="1"/>
            <a:r>
              <a:rPr lang="en-US" sz="2800" dirty="0" smtClean="0"/>
              <a:t>Rich, poor, Indian, black, white</a:t>
            </a:r>
          </a:p>
          <a:p>
            <a:r>
              <a:rPr lang="en-US" sz="3200" dirty="0" smtClean="0"/>
              <a:t>Ordered to Cuba by the military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1" y="1676400"/>
            <a:ext cx="430876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San Juan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" y="1447800"/>
            <a:ext cx="5444836" cy="487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Bloodiest and most famous battle of the war</a:t>
            </a:r>
          </a:p>
          <a:p>
            <a:pPr lvl="1"/>
            <a:r>
              <a:rPr lang="en-US" sz="2800" dirty="0" smtClean="0"/>
              <a:t>500 Spanish defenders vs. 8,000 Americans</a:t>
            </a:r>
          </a:p>
          <a:p>
            <a:r>
              <a:rPr lang="en-US" sz="3200" dirty="0" smtClean="0"/>
              <a:t>Rough Riders are instrumental in American victory</a:t>
            </a:r>
          </a:p>
          <a:p>
            <a:pPr lvl="1"/>
            <a:r>
              <a:rPr lang="en-US" sz="2800" dirty="0" smtClean="0"/>
              <a:t>Rushed up hill with inferior weapons, but still took over the hill</a:t>
            </a:r>
          </a:p>
          <a:p>
            <a:pPr lvl="1"/>
            <a:r>
              <a:rPr lang="en-US" sz="2800" dirty="0" smtClean="0"/>
              <a:t>Led by Teddy Roosevelt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676400"/>
            <a:ext cx="3581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Santiago 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4648200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Largest Naval Battle of the war</a:t>
            </a:r>
          </a:p>
          <a:p>
            <a:pPr lvl="1"/>
            <a:r>
              <a:rPr lang="en-US" sz="3200" dirty="0" smtClean="0"/>
              <a:t>Almost entire Spanish fleet is destroyed</a:t>
            </a:r>
          </a:p>
          <a:p>
            <a:pPr lvl="1"/>
            <a:r>
              <a:rPr lang="en-US" sz="3200" dirty="0" smtClean="0"/>
              <a:t>End of Spanish Navy’s presence in the world</a:t>
            </a:r>
          </a:p>
          <a:p>
            <a:r>
              <a:rPr lang="en-US" sz="3600" dirty="0" smtClean="0"/>
              <a:t>Last major battle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2672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43746"/>
            <a:ext cx="4267200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Representatives from Spain and America meet in France</a:t>
            </a:r>
          </a:p>
          <a:p>
            <a:pPr lvl="1"/>
            <a:r>
              <a:rPr lang="en-US" sz="3200" dirty="0" smtClean="0"/>
              <a:t>United States gets Puerto Rico, Guam, and the Philippines (must pay $20 million)</a:t>
            </a:r>
          </a:p>
          <a:p>
            <a:pPr lvl="1"/>
            <a:r>
              <a:rPr lang="en-US" sz="3200" dirty="0" smtClean="0"/>
              <a:t>Cuba is given it’s independence</a:t>
            </a:r>
          </a:p>
          <a:p>
            <a:pPr lvl="1"/>
            <a:r>
              <a:rPr lang="en-US" sz="3200" dirty="0" smtClean="0"/>
              <a:t>End of the Spanish Empire in North America</a:t>
            </a:r>
          </a:p>
          <a:p>
            <a:pPr lvl="1"/>
            <a:r>
              <a:rPr lang="en-US" sz="3200" dirty="0" smtClean="0"/>
              <a:t>Beginning of the age of United States colonial power</a:t>
            </a:r>
          </a:p>
        </p:txBody>
      </p:sp>
    </p:spTree>
    <p:extLst>
      <p:ext uri="{BB962C8B-B14F-4D97-AF65-F5344CB8AC3E}">
        <p14:creationId xmlns:p14="http://schemas.microsoft.com/office/powerpoint/2010/main" val="33420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Write down 5 facts you learned from the video clip. </a:t>
            </a:r>
          </a:p>
          <a:p>
            <a:pPr lvl="1"/>
            <a:r>
              <a:rPr lang="en-US" sz="3200" dirty="0" smtClean="0"/>
              <a:t>2 should be about why America would go to war (American perspective)</a:t>
            </a:r>
          </a:p>
          <a:p>
            <a:pPr lvl="1"/>
            <a:r>
              <a:rPr lang="en-US" sz="3200" dirty="0" smtClean="0"/>
              <a:t>2 should be about why Spanish would go to war (Spanish perspective)</a:t>
            </a:r>
          </a:p>
          <a:p>
            <a:pPr lvl="1"/>
            <a:r>
              <a:rPr lang="en-US" sz="3200" dirty="0" smtClean="0"/>
              <a:t>The final fact can be student choice!</a:t>
            </a:r>
          </a:p>
          <a:p>
            <a:pPr marL="411480" lvl="1" indent="0">
              <a:buNone/>
            </a:pPr>
            <a:endParaRPr lang="en-US" sz="3200" dirty="0" smtClean="0">
              <a:hlinkClick r:id="rId2"/>
            </a:endParaRPr>
          </a:p>
          <a:p>
            <a:pPr marL="411480" lvl="1" indent="0">
              <a:buNone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://www.youtube.com/watch?v=0hdTzlvYRdM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45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373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Should the United States be a World Power today?</a:t>
            </a:r>
          </a:p>
          <a:p>
            <a:pPr lvl="1"/>
            <a:r>
              <a:rPr lang="en-US" sz="3200" dirty="0" smtClean="0"/>
              <a:t>Provide examples of things America does today to make them a world power</a:t>
            </a:r>
          </a:p>
          <a:p>
            <a:pPr lvl="1"/>
            <a:r>
              <a:rPr lang="en-US" sz="3200" dirty="0" smtClean="0"/>
              <a:t>Do you agree that we should be doing these things?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48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752600"/>
            <a:ext cx="4953000" cy="4953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Cuban Revolt against Spain</a:t>
            </a:r>
          </a:p>
          <a:p>
            <a:pPr lvl="1"/>
            <a:r>
              <a:rPr lang="en-US" sz="3200" dirty="0" smtClean="0"/>
              <a:t>Ended in a brutal and deadly victory with Spain</a:t>
            </a:r>
          </a:p>
          <a:p>
            <a:pPr lvl="2"/>
            <a:r>
              <a:rPr lang="en-US" sz="2800" dirty="0" smtClean="0"/>
              <a:t>President McKinley: “[The Cuban Revolt] was not civilized warfare,  but extermination.”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49580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682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1752600"/>
            <a:ext cx="8963891" cy="495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America’s Response to Cuban Revolt</a:t>
            </a:r>
            <a:endParaRPr lang="en-US" sz="2800" dirty="0" smtClean="0"/>
          </a:p>
          <a:p>
            <a:pPr lvl="1"/>
            <a:r>
              <a:rPr lang="en-US" sz="3600" dirty="0" smtClean="0"/>
              <a:t>Americans are outraged at the actions of the Spanish</a:t>
            </a:r>
          </a:p>
          <a:p>
            <a:pPr lvl="2"/>
            <a:r>
              <a:rPr lang="en-US" sz="3200" dirty="0" smtClean="0"/>
              <a:t>Joseph Pulitzer and William Randolph Hearst – Journalists</a:t>
            </a:r>
          </a:p>
          <a:p>
            <a:pPr lvl="3"/>
            <a:r>
              <a:rPr lang="en-US" sz="3200" dirty="0" smtClean="0"/>
              <a:t>Realized the potential for great headlines and stories this could cause</a:t>
            </a:r>
          </a:p>
        </p:txBody>
      </p:sp>
    </p:spTree>
    <p:extLst>
      <p:ext uri="{BB962C8B-B14F-4D97-AF65-F5344CB8AC3E}">
        <p14:creationId xmlns:p14="http://schemas.microsoft.com/office/powerpoint/2010/main" val="20625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Following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373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a few sentences, describe and explain the event portrayed in the following photograph</a:t>
            </a:r>
          </a:p>
          <a:p>
            <a:pPr lvl="1"/>
            <a:r>
              <a:rPr lang="en-US" sz="3200" dirty="0" smtClean="0"/>
              <a:t>The description must be appropriate to share with the class!</a:t>
            </a:r>
          </a:p>
          <a:p>
            <a:pPr marL="41148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97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745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373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photo was taken in the 1970s</a:t>
            </a:r>
          </a:p>
          <a:p>
            <a:r>
              <a:rPr lang="en-US" sz="3600" dirty="0" smtClean="0"/>
              <a:t>Anti-War protestors on a college campus</a:t>
            </a:r>
          </a:p>
          <a:p>
            <a:r>
              <a:rPr lang="en-US" sz="3600" dirty="0" smtClean="0"/>
              <a:t>Shot at by police</a:t>
            </a:r>
          </a:p>
          <a:p>
            <a:r>
              <a:rPr lang="en-US" sz="3600" dirty="0" smtClean="0"/>
              <a:t>Peaceful demonstration turns deadly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64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101</TotalTime>
  <Words>682</Words>
  <Application>Microsoft Office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A World Power?</vt:lpstr>
      <vt:lpstr>World Power</vt:lpstr>
      <vt:lpstr>World Power</vt:lpstr>
      <vt:lpstr>Spanish-American War - Causes</vt:lpstr>
      <vt:lpstr>PowerPoint Presentation</vt:lpstr>
      <vt:lpstr>Spanish-American War - Causes</vt:lpstr>
      <vt:lpstr>Describe the Following Photo</vt:lpstr>
      <vt:lpstr>PowerPoint Presentation</vt:lpstr>
      <vt:lpstr>The Meaning</vt:lpstr>
      <vt:lpstr>PowerPoint Presentation</vt:lpstr>
      <vt:lpstr>Spanish-American War - Causes</vt:lpstr>
      <vt:lpstr>Spanish-American War - Causes</vt:lpstr>
      <vt:lpstr>Spanish-American War - Causes</vt:lpstr>
      <vt:lpstr>Spanish-American War - Causes</vt:lpstr>
      <vt:lpstr>Spanish-American War - Declaration</vt:lpstr>
      <vt:lpstr>Spanish-American War - Declaration</vt:lpstr>
      <vt:lpstr>PowerPoint Presentation</vt:lpstr>
      <vt:lpstr>"You may fire when you are ready…”</vt:lpstr>
      <vt:lpstr>Theodore Roosevelt</vt:lpstr>
      <vt:lpstr>Rough Riders</vt:lpstr>
      <vt:lpstr>Battle of San Juan Hill</vt:lpstr>
      <vt:lpstr>Santiago Bay</vt:lpstr>
      <vt:lpstr>Treaty of Paris</vt:lpstr>
      <vt:lpstr>Video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20th Century</dc:title>
  <dc:creator>Joseph M. Rorrer</dc:creator>
  <cp:lastModifiedBy>Joseph M. Rorrer</cp:lastModifiedBy>
  <cp:revision>13</cp:revision>
  <dcterms:created xsi:type="dcterms:W3CDTF">2013-09-11T18:03:10Z</dcterms:created>
  <dcterms:modified xsi:type="dcterms:W3CDTF">2013-10-14T02:16:15Z</dcterms:modified>
</cp:coreProperties>
</file>