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57" r:id="rId4"/>
    <p:sldId id="267" r:id="rId5"/>
    <p:sldId id="268" r:id="rId6"/>
    <p:sldId id="258" r:id="rId7"/>
    <p:sldId id="269" r:id="rId8"/>
    <p:sldId id="270" r:id="rId9"/>
    <p:sldId id="259" r:id="rId10"/>
    <p:sldId id="261" r:id="rId11"/>
    <p:sldId id="262" r:id="rId12"/>
    <p:sldId id="260" r:id="rId13"/>
    <p:sldId id="263" r:id="rId14"/>
    <p:sldId id="264" r:id="rId15"/>
    <p:sldId id="26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1BCA4C0-E881-47CF-8BD0-65C2D87B6A3F}" type="datetimeFigureOut">
              <a:rPr lang="en-US" smtClean="0"/>
              <a:pPr/>
              <a:t>4/17/2015</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0C3B2313-6AF2-407D-98FF-AB4A72CE8813}" type="slidenum">
              <a:rPr lang="en-US" smtClean="0"/>
              <a:pPr/>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BCA4C0-E881-47CF-8BD0-65C2D87B6A3F}" type="datetimeFigureOut">
              <a:rPr lang="en-US" smtClean="0"/>
              <a:pPr/>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B2313-6AF2-407D-98FF-AB4A72CE881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BCA4C0-E881-47CF-8BD0-65C2D87B6A3F}" type="datetimeFigureOut">
              <a:rPr lang="en-US" smtClean="0"/>
              <a:pPr/>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B2313-6AF2-407D-98FF-AB4A72CE881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BCA4C0-E881-47CF-8BD0-65C2D87B6A3F}" type="datetimeFigureOut">
              <a:rPr lang="en-US" smtClean="0"/>
              <a:pPr/>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B2313-6AF2-407D-98FF-AB4A72CE881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1BCA4C0-E881-47CF-8BD0-65C2D87B6A3F}" type="datetimeFigureOut">
              <a:rPr lang="en-US" smtClean="0"/>
              <a:pPr/>
              <a:t>4/17/2015</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B2313-6AF2-407D-98FF-AB4A72CE8813}" type="slidenum">
              <a:rPr lang="en-US" smtClean="0"/>
              <a:pPr/>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1BCA4C0-E881-47CF-8BD0-65C2D87B6A3F}" type="datetimeFigureOut">
              <a:rPr lang="en-US" smtClean="0"/>
              <a:pPr/>
              <a:t>4/17/2015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3B2313-6AF2-407D-98FF-AB4A72CE881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1BCA4C0-E881-47CF-8BD0-65C2D87B6A3F}" type="datetimeFigureOut">
              <a:rPr lang="en-US" smtClean="0"/>
              <a:pPr/>
              <a:t>4/17/2015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3B2313-6AF2-407D-98FF-AB4A72CE881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BCA4C0-E881-47CF-8BD0-65C2D87B6A3F}" type="datetimeFigureOut">
              <a:rPr lang="en-US" smtClean="0"/>
              <a:pPr/>
              <a:t>4/17/2015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3B2313-6AF2-407D-98FF-AB4A72CE881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61BCA4C0-E881-47CF-8BD0-65C2D87B6A3F}" type="datetimeFigureOut">
              <a:rPr lang="en-US" smtClean="0"/>
              <a:pPr/>
              <a:t>4/17/2015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3B2313-6AF2-407D-98FF-AB4A72CE881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1BCA4C0-E881-47CF-8BD0-65C2D87B6A3F}" type="datetimeFigureOut">
              <a:rPr lang="en-US" smtClean="0"/>
              <a:pPr/>
              <a:t>4/17/2015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3B2313-6AF2-407D-98FF-AB4A72CE8813}"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61BCA4C0-E881-47CF-8BD0-65C2D87B6A3F}" type="datetimeFigureOut">
              <a:rPr lang="en-US" smtClean="0"/>
              <a:pPr/>
              <a:t>4/17/2015</a:t>
            </a:fld>
            <a:endParaRPr lang="en-US"/>
          </a:p>
        </p:txBody>
      </p:sp>
      <p:sp>
        <p:nvSpPr>
          <p:cNvPr id="7" name="Slide Number Placeholder 6"/>
          <p:cNvSpPr>
            <a:spLocks noGrp="1"/>
          </p:cNvSpPr>
          <p:nvPr>
            <p:ph type="sldNum" sz="quarter" idx="12"/>
          </p:nvPr>
        </p:nvSpPr>
        <p:spPr/>
        <p:txBody>
          <a:bodyPr/>
          <a:lstStyle/>
          <a:p>
            <a:fld id="{0C3B2313-6AF2-407D-98FF-AB4A72CE8813}"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61BCA4C0-E881-47CF-8BD0-65C2D87B6A3F}" type="datetimeFigureOut">
              <a:rPr lang="en-US" smtClean="0"/>
              <a:pPr/>
              <a:t>4/17/2015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0C3B2313-6AF2-407D-98FF-AB4A72CE8813}" type="slidenum">
              <a:rPr lang="en-US" smtClean="0"/>
              <a:pPr/>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USV10.a-D</a:t>
            </a:r>
            <a:endParaRPr lang="en-US" dirty="0"/>
          </a:p>
        </p:txBody>
      </p:sp>
      <p:sp>
        <p:nvSpPr>
          <p:cNvPr id="2" name="Title 1"/>
          <p:cNvSpPr>
            <a:spLocks noGrp="1"/>
          </p:cNvSpPr>
          <p:nvPr>
            <p:ph type="ctrTitle"/>
          </p:nvPr>
        </p:nvSpPr>
        <p:spPr/>
        <p:txBody>
          <a:bodyPr/>
          <a:lstStyle/>
          <a:p>
            <a:r>
              <a:rPr lang="en-US" dirty="0" smtClean="0"/>
              <a:t>1920s and 1930s</a:t>
            </a:r>
            <a:endParaRPr lang="en-US" dirty="0"/>
          </a:p>
        </p:txBody>
      </p:sp>
    </p:spTree>
    <p:extLst>
      <p:ext uri="{BB962C8B-B14F-4D97-AF65-F5344CB8AC3E}">
        <p14:creationId xmlns:p14="http://schemas.microsoft.com/office/powerpoint/2010/main" val="41607436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Consequences of the stock market crash</a:t>
            </a:r>
            <a:endParaRPr lang="en-US" dirty="0"/>
          </a:p>
        </p:txBody>
      </p:sp>
      <p:sp>
        <p:nvSpPr>
          <p:cNvPr id="3" name="Content Placeholder 2"/>
          <p:cNvSpPr>
            <a:spLocks noGrp="1"/>
          </p:cNvSpPr>
          <p:nvPr>
            <p:ph idx="1"/>
          </p:nvPr>
        </p:nvSpPr>
        <p:spPr/>
        <p:txBody>
          <a:bodyPr>
            <a:normAutofit/>
          </a:bodyPr>
          <a:lstStyle/>
          <a:p>
            <a:r>
              <a:rPr lang="en-US" sz="3600" dirty="0"/>
              <a:t>Clients panicked, attempting to </a:t>
            </a:r>
            <a:r>
              <a:rPr lang="en-US" sz="3600" dirty="0" smtClean="0"/>
              <a:t>withdraw </a:t>
            </a:r>
            <a:r>
              <a:rPr lang="en-US" sz="3600" dirty="0"/>
              <a:t>their money from the </a:t>
            </a:r>
            <a:r>
              <a:rPr lang="en-US" sz="3600" dirty="0" smtClean="0"/>
              <a:t>banks</a:t>
            </a:r>
            <a:r>
              <a:rPr lang="en-US" sz="3600" dirty="0"/>
              <a:t>, but there was nothing to </a:t>
            </a:r>
            <a:r>
              <a:rPr lang="en-US" sz="3600" dirty="0" smtClean="0"/>
              <a:t>give them</a:t>
            </a:r>
          </a:p>
          <a:p>
            <a:pPr marL="114300" indent="0">
              <a:buNone/>
            </a:pPr>
            <a:endParaRPr lang="en-US" sz="3600" dirty="0"/>
          </a:p>
          <a:p>
            <a:r>
              <a:rPr lang="en-US" sz="3600" dirty="0" smtClean="0"/>
              <a:t>No </a:t>
            </a:r>
            <a:r>
              <a:rPr lang="en-US" sz="3600" dirty="0"/>
              <a:t>new investments</a:t>
            </a:r>
          </a:p>
        </p:txBody>
      </p:sp>
    </p:spTree>
    <p:extLst>
      <p:ext uri="{BB962C8B-B14F-4D97-AF65-F5344CB8AC3E}">
        <p14:creationId xmlns:p14="http://schemas.microsoft.com/office/powerpoint/2010/main" val="5016630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the great depression</a:t>
            </a:r>
            <a:endParaRPr lang="en-US" dirty="0"/>
          </a:p>
        </p:txBody>
      </p:sp>
      <p:sp>
        <p:nvSpPr>
          <p:cNvPr id="3" name="Content Placeholder 2"/>
          <p:cNvSpPr>
            <a:spLocks noGrp="1"/>
          </p:cNvSpPr>
          <p:nvPr>
            <p:ph idx="1"/>
          </p:nvPr>
        </p:nvSpPr>
        <p:spPr>
          <a:xfrm>
            <a:off x="4648200" y="1752600"/>
            <a:ext cx="4343400" cy="4876800"/>
          </a:xfrm>
        </p:spPr>
        <p:txBody>
          <a:bodyPr>
            <a:normAutofit/>
          </a:bodyPr>
          <a:lstStyle/>
          <a:p>
            <a:r>
              <a:rPr lang="en-US" sz="4000" dirty="0"/>
              <a:t>Stock market crashed in 1929 and stock </a:t>
            </a:r>
            <a:r>
              <a:rPr lang="en-US" sz="4000" dirty="0" smtClean="0"/>
              <a:t>prices </a:t>
            </a:r>
            <a:r>
              <a:rPr lang="en-US" sz="4000" dirty="0"/>
              <a:t>collapsed </a:t>
            </a:r>
          </a:p>
        </p:txBody>
      </p:sp>
      <p:pic>
        <p:nvPicPr>
          <p:cNvPr id="4" name="Picture 3" descr="Lange-MigrantMother02.jpg"/>
          <p:cNvPicPr>
            <a:picLocks noChangeAspect="1"/>
          </p:cNvPicPr>
          <p:nvPr/>
        </p:nvPicPr>
        <p:blipFill>
          <a:blip r:embed="rId2" cstate="print"/>
          <a:stretch>
            <a:fillRect/>
          </a:stretch>
        </p:blipFill>
        <p:spPr>
          <a:xfrm>
            <a:off x="152400" y="1295400"/>
            <a:ext cx="4103077" cy="5334000"/>
          </a:xfrm>
          <a:prstGeom prst="rect">
            <a:avLst/>
          </a:prstGeom>
        </p:spPr>
      </p:pic>
    </p:spTree>
    <p:extLst>
      <p:ext uri="{BB962C8B-B14F-4D97-AF65-F5344CB8AC3E}">
        <p14:creationId xmlns:p14="http://schemas.microsoft.com/office/powerpoint/2010/main" val="5612735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a:t>Federal Reserve’s failure to prevent widespread collapse of the nation’s banking system in the late 1920s and early 1930s, leading to severe contraction in the nation’s supply of money in circulation </a:t>
            </a:r>
          </a:p>
          <a:p>
            <a:endParaRPr lang="en-US" sz="3600" dirty="0"/>
          </a:p>
        </p:txBody>
      </p:sp>
      <p:sp>
        <p:nvSpPr>
          <p:cNvPr id="4" name="Title 1"/>
          <p:cNvSpPr>
            <a:spLocks noGrp="1"/>
          </p:cNvSpPr>
          <p:nvPr>
            <p:ph type="title"/>
          </p:nvPr>
        </p:nvSpPr>
        <p:spPr/>
        <p:txBody>
          <a:bodyPr/>
          <a:lstStyle/>
          <a:p>
            <a:r>
              <a:rPr lang="en-US" dirty="0" smtClean="0"/>
              <a:t>Causes of the great depression</a:t>
            </a:r>
            <a:endParaRPr lang="en-US" dirty="0"/>
          </a:p>
        </p:txBody>
      </p:sp>
    </p:spTree>
    <p:extLst>
      <p:ext uri="{BB962C8B-B14F-4D97-AF65-F5344CB8AC3E}">
        <p14:creationId xmlns:p14="http://schemas.microsoft.com/office/powerpoint/2010/main" val="30008749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a:t>High protective tariffs that produced retaliatory tariffs in other countries, strangling world trade (Tariff Act of 1930, popularly called the Hawley-Smoot Act) </a:t>
            </a:r>
          </a:p>
          <a:p>
            <a:pPr marL="114300" indent="0">
              <a:buNone/>
            </a:pPr>
            <a:endParaRPr lang="en-US" sz="3600" dirty="0"/>
          </a:p>
        </p:txBody>
      </p:sp>
      <p:sp>
        <p:nvSpPr>
          <p:cNvPr id="4" name="Title 1"/>
          <p:cNvSpPr>
            <a:spLocks noGrp="1"/>
          </p:cNvSpPr>
          <p:nvPr>
            <p:ph type="title"/>
          </p:nvPr>
        </p:nvSpPr>
        <p:spPr/>
        <p:txBody>
          <a:bodyPr/>
          <a:lstStyle/>
          <a:p>
            <a:r>
              <a:rPr lang="en-US" dirty="0" smtClean="0"/>
              <a:t>Causes of the great depression</a:t>
            </a:r>
            <a:endParaRPr lang="en-US" dirty="0"/>
          </a:p>
        </p:txBody>
      </p:sp>
    </p:spTree>
    <p:extLst>
      <p:ext uri="{BB962C8B-B14F-4D97-AF65-F5344CB8AC3E}">
        <p14:creationId xmlns:p14="http://schemas.microsoft.com/office/powerpoint/2010/main" val="12117073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 </a:t>
            </a:r>
            <a:r>
              <a:rPr lang="en-US" dirty="0" smtClean="0"/>
              <a:t>of the great depression</a:t>
            </a:r>
            <a:endParaRPr lang="en-US" dirty="0"/>
          </a:p>
        </p:txBody>
      </p:sp>
      <p:sp>
        <p:nvSpPr>
          <p:cNvPr id="3" name="Content Placeholder 2"/>
          <p:cNvSpPr>
            <a:spLocks noGrp="1"/>
          </p:cNvSpPr>
          <p:nvPr>
            <p:ph idx="1"/>
          </p:nvPr>
        </p:nvSpPr>
        <p:spPr>
          <a:xfrm>
            <a:off x="152400" y="1676400"/>
            <a:ext cx="8763000" cy="4449763"/>
          </a:xfrm>
        </p:spPr>
        <p:txBody>
          <a:bodyPr>
            <a:noAutofit/>
          </a:bodyPr>
          <a:lstStyle/>
          <a:p>
            <a:r>
              <a:rPr lang="en-US" sz="2800" dirty="0"/>
              <a:t>Unemployment and homelessness </a:t>
            </a:r>
            <a:endParaRPr lang="en-US" sz="2800" dirty="0" smtClean="0"/>
          </a:p>
          <a:p>
            <a:pPr marL="114300" indent="0">
              <a:buNone/>
            </a:pPr>
            <a:endParaRPr lang="en-US" sz="2800" dirty="0"/>
          </a:p>
          <a:p>
            <a:r>
              <a:rPr lang="en-US" sz="2800" dirty="0" smtClean="0"/>
              <a:t>Collapse </a:t>
            </a:r>
            <a:r>
              <a:rPr lang="en-US" sz="2800" dirty="0"/>
              <a:t>of financial system (bank closings) </a:t>
            </a:r>
            <a:endParaRPr lang="en-US" sz="2800" dirty="0" smtClean="0"/>
          </a:p>
          <a:p>
            <a:pPr marL="114300" indent="0">
              <a:buNone/>
            </a:pPr>
            <a:endParaRPr lang="en-US" sz="2800" dirty="0"/>
          </a:p>
          <a:p>
            <a:r>
              <a:rPr lang="en-US" sz="2800" dirty="0" smtClean="0"/>
              <a:t>Demand </a:t>
            </a:r>
            <a:r>
              <a:rPr lang="en-US" sz="2800" dirty="0"/>
              <a:t>for goods </a:t>
            </a:r>
            <a:r>
              <a:rPr lang="en-US" sz="2800" dirty="0" smtClean="0"/>
              <a:t>declined</a:t>
            </a:r>
          </a:p>
          <a:p>
            <a:pPr marL="114300" indent="0">
              <a:buNone/>
            </a:pPr>
            <a:endParaRPr lang="en-US" sz="2800" dirty="0"/>
          </a:p>
          <a:p>
            <a:r>
              <a:rPr lang="en-US" sz="2800" dirty="0" smtClean="0"/>
              <a:t>Political </a:t>
            </a:r>
            <a:r>
              <a:rPr lang="en-US" sz="2800" dirty="0"/>
              <a:t>unrest (growing militancy of labor </a:t>
            </a:r>
            <a:r>
              <a:rPr lang="en-US" sz="2800" dirty="0" smtClean="0"/>
              <a:t>unions)</a:t>
            </a:r>
          </a:p>
          <a:p>
            <a:pPr marL="114300" indent="0">
              <a:buNone/>
            </a:pPr>
            <a:r>
              <a:rPr lang="en-US" sz="2800" dirty="0" smtClean="0"/>
              <a:t> </a:t>
            </a:r>
            <a:endParaRPr lang="en-US" sz="2800" dirty="0"/>
          </a:p>
          <a:p>
            <a:r>
              <a:rPr lang="en-US" sz="2800" dirty="0" smtClean="0"/>
              <a:t>Farm </a:t>
            </a:r>
            <a:r>
              <a:rPr lang="en-US" sz="2800" dirty="0"/>
              <a:t>foreclosures and migration </a:t>
            </a:r>
          </a:p>
        </p:txBody>
      </p:sp>
    </p:spTree>
    <p:extLst>
      <p:ext uri="{BB962C8B-B14F-4D97-AF65-F5344CB8AC3E}">
        <p14:creationId xmlns:p14="http://schemas.microsoft.com/office/powerpoint/2010/main" val="12720145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hacks.jpg"/>
          <p:cNvPicPr>
            <a:picLocks noGrp="1" noChangeAspect="1"/>
          </p:cNvPicPr>
          <p:nvPr>
            <p:ph idx="1"/>
          </p:nvPr>
        </p:nvPicPr>
        <p:blipFill>
          <a:blip r:embed="rId2" cstate="print"/>
          <a:stretch>
            <a:fillRect/>
          </a:stretch>
        </p:blipFill>
        <p:spPr>
          <a:xfrm>
            <a:off x="0" y="-1"/>
            <a:ext cx="4876800" cy="3715291"/>
          </a:xfrm>
        </p:spPr>
      </p:pic>
      <p:pic>
        <p:nvPicPr>
          <p:cNvPr id="5" name="Picture 4" descr="Great-Depression-Census.jpg"/>
          <p:cNvPicPr>
            <a:picLocks noChangeAspect="1"/>
          </p:cNvPicPr>
          <p:nvPr/>
        </p:nvPicPr>
        <p:blipFill>
          <a:blip r:embed="rId3" cstate="print"/>
          <a:stretch>
            <a:fillRect/>
          </a:stretch>
        </p:blipFill>
        <p:spPr>
          <a:xfrm>
            <a:off x="4114801" y="3946359"/>
            <a:ext cx="5029200" cy="2911642"/>
          </a:xfrm>
          <a:prstGeom prst="rect">
            <a:avLst/>
          </a:prstGeom>
        </p:spPr>
      </p:pic>
    </p:spTree>
    <p:extLst>
      <p:ext uri="{BB962C8B-B14F-4D97-AF65-F5344CB8AC3E}">
        <p14:creationId xmlns:p14="http://schemas.microsoft.com/office/powerpoint/2010/main" val="25921751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understandings</a:t>
            </a:r>
            <a:endParaRPr lang="en-US" dirty="0"/>
          </a:p>
        </p:txBody>
      </p:sp>
      <p:sp>
        <p:nvSpPr>
          <p:cNvPr id="3" name="Content Placeholder 2"/>
          <p:cNvSpPr>
            <a:spLocks noGrp="1"/>
          </p:cNvSpPr>
          <p:nvPr>
            <p:ph idx="1"/>
          </p:nvPr>
        </p:nvSpPr>
        <p:spPr>
          <a:xfrm>
            <a:off x="152400" y="1600200"/>
            <a:ext cx="8839200" cy="4373563"/>
          </a:xfrm>
        </p:spPr>
        <p:txBody>
          <a:bodyPr>
            <a:noAutofit/>
          </a:bodyPr>
          <a:lstStyle/>
          <a:p>
            <a:r>
              <a:rPr lang="en-US" sz="3400" dirty="0"/>
              <a:t>The United States emerged from World War I as a global power. The stock market boom and optimism of the 1920s were generated by investments made with borrowed money. When businesses failed, the stocks lost their value, prices fell, production slowed, banks collapsed, and unemployment became widespread.</a:t>
            </a:r>
          </a:p>
          <a:p>
            <a:endParaRPr lang="en-US" sz="3400" dirty="0"/>
          </a:p>
        </p:txBody>
      </p:sp>
    </p:spTree>
    <p:extLst>
      <p:ext uri="{BB962C8B-B14F-4D97-AF65-F5344CB8AC3E}">
        <p14:creationId xmlns:p14="http://schemas.microsoft.com/office/powerpoint/2010/main" val="3713698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Mass Media and Communications</a:t>
            </a:r>
          </a:p>
        </p:txBody>
      </p:sp>
      <p:sp>
        <p:nvSpPr>
          <p:cNvPr id="3" name="Content Placeholder 2"/>
          <p:cNvSpPr>
            <a:spLocks noGrp="1"/>
          </p:cNvSpPr>
          <p:nvPr>
            <p:ph idx="1"/>
          </p:nvPr>
        </p:nvSpPr>
        <p:spPr>
          <a:xfrm>
            <a:off x="76200" y="1600200"/>
            <a:ext cx="8915400" cy="5105400"/>
          </a:xfrm>
        </p:spPr>
        <p:txBody>
          <a:bodyPr>
            <a:noAutofit/>
          </a:bodyPr>
          <a:lstStyle/>
          <a:p>
            <a:r>
              <a:rPr lang="en-US" sz="3500" dirty="0"/>
              <a:t>Radio - broadcast jazz and Fireside </a:t>
            </a:r>
            <a:r>
              <a:rPr lang="en-US" sz="3500" dirty="0" smtClean="0"/>
              <a:t>Chats</a:t>
            </a:r>
          </a:p>
          <a:p>
            <a:pPr marL="114300" indent="0">
              <a:buNone/>
            </a:pPr>
            <a:endParaRPr lang="en-US" sz="3500" dirty="0"/>
          </a:p>
          <a:p>
            <a:r>
              <a:rPr lang="en-US" sz="3500" dirty="0" smtClean="0"/>
              <a:t>Movies </a:t>
            </a:r>
            <a:r>
              <a:rPr lang="en-US" sz="3500" dirty="0"/>
              <a:t>- provided escape from </a:t>
            </a:r>
            <a:r>
              <a:rPr lang="en-US" sz="3500" dirty="0" smtClean="0"/>
              <a:t>Depression-era realities</a:t>
            </a:r>
          </a:p>
          <a:p>
            <a:pPr marL="114300" indent="0">
              <a:buNone/>
            </a:pPr>
            <a:endParaRPr lang="en-US" sz="3500" dirty="0"/>
          </a:p>
          <a:p>
            <a:r>
              <a:rPr lang="en-US" sz="3500" dirty="0" smtClean="0"/>
              <a:t>Newspapers </a:t>
            </a:r>
            <a:r>
              <a:rPr lang="en-US" sz="3500" dirty="0"/>
              <a:t>and magazines - shaped </a:t>
            </a:r>
            <a:r>
              <a:rPr lang="en-US" sz="3500" dirty="0" smtClean="0"/>
              <a:t>cultural </a:t>
            </a:r>
            <a:r>
              <a:rPr lang="en-US" sz="3500" dirty="0"/>
              <a:t>norms and sparked fads</a:t>
            </a:r>
          </a:p>
        </p:txBody>
      </p:sp>
    </p:spTree>
    <p:extLst>
      <p:ext uri="{BB962C8B-B14F-4D97-AF65-F5344CB8AC3E}">
        <p14:creationId xmlns:p14="http://schemas.microsoft.com/office/powerpoint/2010/main" val="2007081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radio.jpg"/>
          <p:cNvPicPr>
            <a:picLocks noGrp="1" noChangeAspect="1"/>
          </p:cNvPicPr>
          <p:nvPr>
            <p:ph idx="1"/>
          </p:nvPr>
        </p:nvPicPr>
        <p:blipFill>
          <a:blip r:embed="rId2" cstate="print"/>
          <a:stretch>
            <a:fillRect/>
          </a:stretch>
        </p:blipFill>
        <p:spPr>
          <a:xfrm>
            <a:off x="304800" y="228600"/>
            <a:ext cx="2959223" cy="3048000"/>
          </a:xfrm>
        </p:spPr>
      </p:pic>
      <p:pic>
        <p:nvPicPr>
          <p:cNvPr id="5" name="Picture 4" descr="Metropolis.jpg"/>
          <p:cNvPicPr>
            <a:picLocks noChangeAspect="1"/>
          </p:cNvPicPr>
          <p:nvPr/>
        </p:nvPicPr>
        <p:blipFill>
          <a:blip r:embed="rId3" cstate="print"/>
          <a:stretch>
            <a:fillRect/>
          </a:stretch>
        </p:blipFill>
        <p:spPr>
          <a:xfrm>
            <a:off x="3276600" y="2228850"/>
            <a:ext cx="2095500" cy="4629150"/>
          </a:xfrm>
          <a:prstGeom prst="rect">
            <a:avLst/>
          </a:prstGeom>
        </p:spPr>
      </p:pic>
      <p:pic>
        <p:nvPicPr>
          <p:cNvPr id="6" name="Picture 5" descr="Nosferatu.jpg"/>
          <p:cNvPicPr>
            <a:picLocks noChangeAspect="1"/>
          </p:cNvPicPr>
          <p:nvPr/>
        </p:nvPicPr>
        <p:blipFill>
          <a:blip r:embed="rId4" cstate="print"/>
          <a:stretch>
            <a:fillRect/>
          </a:stretch>
        </p:blipFill>
        <p:spPr>
          <a:xfrm>
            <a:off x="5384800" y="228600"/>
            <a:ext cx="3759200" cy="28194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GoneWithTheWind.jpg"/>
          <p:cNvPicPr>
            <a:picLocks noGrp="1" noChangeAspect="1"/>
          </p:cNvPicPr>
          <p:nvPr>
            <p:ph idx="1"/>
          </p:nvPr>
        </p:nvPicPr>
        <p:blipFill>
          <a:blip r:embed="rId2" cstate="print"/>
          <a:stretch>
            <a:fillRect/>
          </a:stretch>
        </p:blipFill>
        <p:spPr>
          <a:xfrm>
            <a:off x="609600" y="990600"/>
            <a:ext cx="2950419" cy="4373563"/>
          </a:xfrm>
        </p:spPr>
      </p:pic>
      <p:pic>
        <p:nvPicPr>
          <p:cNvPr id="5" name="Picture 4" descr="the-wizard-of-oz.jpg"/>
          <p:cNvPicPr>
            <a:picLocks noChangeAspect="1"/>
          </p:cNvPicPr>
          <p:nvPr/>
        </p:nvPicPr>
        <p:blipFill>
          <a:blip r:embed="rId3" cstate="print"/>
          <a:stretch>
            <a:fillRect/>
          </a:stretch>
        </p:blipFill>
        <p:spPr>
          <a:xfrm>
            <a:off x="4114800" y="457200"/>
            <a:ext cx="3860800" cy="2895600"/>
          </a:xfrm>
          <a:prstGeom prst="rect">
            <a:avLst/>
          </a:prstGeom>
        </p:spPr>
      </p:pic>
      <p:pic>
        <p:nvPicPr>
          <p:cNvPr id="6" name="Picture 5" descr="Snow White.jpg"/>
          <p:cNvPicPr>
            <a:picLocks noChangeAspect="1"/>
          </p:cNvPicPr>
          <p:nvPr/>
        </p:nvPicPr>
        <p:blipFill>
          <a:blip r:embed="rId4" cstate="print"/>
          <a:stretch>
            <a:fillRect/>
          </a:stretch>
        </p:blipFill>
        <p:spPr>
          <a:xfrm>
            <a:off x="4114800" y="3733800"/>
            <a:ext cx="3886200" cy="28194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Challenges to Traditional Values</a:t>
            </a:r>
          </a:p>
        </p:txBody>
      </p:sp>
      <p:sp>
        <p:nvSpPr>
          <p:cNvPr id="3" name="Content Placeholder 2"/>
          <p:cNvSpPr>
            <a:spLocks noGrp="1"/>
          </p:cNvSpPr>
          <p:nvPr>
            <p:ph idx="1"/>
          </p:nvPr>
        </p:nvSpPr>
        <p:spPr>
          <a:xfrm>
            <a:off x="76200" y="1752600"/>
            <a:ext cx="9067800" cy="4876800"/>
          </a:xfrm>
        </p:spPr>
        <p:txBody>
          <a:bodyPr>
            <a:noAutofit/>
          </a:bodyPr>
          <a:lstStyle/>
          <a:p>
            <a:r>
              <a:rPr lang="en-US" sz="2700" dirty="0"/>
              <a:t>Traditional religion - Darwin’s </a:t>
            </a:r>
            <a:r>
              <a:rPr lang="en-US" sz="2700" dirty="0" smtClean="0"/>
              <a:t>Theory </a:t>
            </a:r>
            <a:r>
              <a:rPr lang="en-US" sz="2700" dirty="0"/>
              <a:t>and Scopes </a:t>
            </a:r>
            <a:r>
              <a:rPr lang="en-US" sz="2700" dirty="0" smtClean="0"/>
              <a:t>Trial</a:t>
            </a:r>
          </a:p>
          <a:p>
            <a:pPr marL="114300" indent="0">
              <a:buNone/>
            </a:pPr>
            <a:endParaRPr lang="en-US" sz="2700" dirty="0"/>
          </a:p>
          <a:p>
            <a:r>
              <a:rPr lang="en-US" sz="2700" dirty="0"/>
              <a:t>T</a:t>
            </a:r>
            <a:r>
              <a:rPr lang="en-US" sz="2700" dirty="0" smtClean="0"/>
              <a:t>raditional </a:t>
            </a:r>
            <a:r>
              <a:rPr lang="en-US" sz="2700" dirty="0"/>
              <a:t>Role of Women -</a:t>
            </a:r>
          </a:p>
          <a:p>
            <a:pPr lvl="1"/>
            <a:r>
              <a:rPr lang="en-US" sz="2700" dirty="0"/>
              <a:t>Flappers, </a:t>
            </a:r>
            <a:r>
              <a:rPr lang="en-US" sz="2700" dirty="0" smtClean="0"/>
              <a:t>19thAmendment</a:t>
            </a:r>
          </a:p>
          <a:p>
            <a:pPr marL="411480" lvl="1" indent="0">
              <a:buNone/>
            </a:pPr>
            <a:endParaRPr lang="en-US" sz="2700" dirty="0"/>
          </a:p>
          <a:p>
            <a:r>
              <a:rPr lang="en-US" sz="2700" dirty="0" smtClean="0"/>
              <a:t>Open </a:t>
            </a:r>
            <a:r>
              <a:rPr lang="en-US" sz="2700" dirty="0"/>
              <a:t>Immigration - Rise of new </a:t>
            </a:r>
            <a:r>
              <a:rPr lang="en-US" sz="2700" dirty="0" smtClean="0"/>
              <a:t>KKK</a:t>
            </a:r>
          </a:p>
          <a:p>
            <a:pPr marL="114300" indent="0">
              <a:buNone/>
            </a:pPr>
            <a:endParaRPr lang="en-US" sz="2700" dirty="0"/>
          </a:p>
          <a:p>
            <a:r>
              <a:rPr lang="en-US" sz="2700" dirty="0" smtClean="0"/>
              <a:t>Prohibition </a:t>
            </a:r>
            <a:r>
              <a:rPr lang="en-US" sz="2700" dirty="0"/>
              <a:t>- Smuggling alcohol and </a:t>
            </a:r>
            <a:r>
              <a:rPr lang="en-US" sz="2700" dirty="0" smtClean="0"/>
              <a:t>speakeasies</a:t>
            </a:r>
            <a:endParaRPr lang="en-US" sz="2700" dirty="0"/>
          </a:p>
        </p:txBody>
      </p:sp>
    </p:spTree>
    <p:extLst>
      <p:ext uri="{BB962C8B-B14F-4D97-AF65-F5344CB8AC3E}">
        <p14:creationId xmlns:p14="http://schemas.microsoft.com/office/powerpoint/2010/main" val="7627447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Scopes</a:t>
            </a:r>
            <a:endParaRPr lang="en-US" dirty="0"/>
          </a:p>
        </p:txBody>
      </p:sp>
      <p:sp>
        <p:nvSpPr>
          <p:cNvPr id="3" name="Content Placeholder 2"/>
          <p:cNvSpPr>
            <a:spLocks noGrp="1"/>
          </p:cNvSpPr>
          <p:nvPr>
            <p:ph idx="1"/>
          </p:nvPr>
        </p:nvSpPr>
        <p:spPr/>
        <p:txBody>
          <a:bodyPr>
            <a:normAutofit/>
          </a:bodyPr>
          <a:lstStyle/>
          <a:p>
            <a:r>
              <a:rPr lang="en-US" sz="3200" dirty="0" smtClean="0"/>
              <a:t>1925 – It is illegal to teach the theory of evolution in Tennessee</a:t>
            </a:r>
          </a:p>
          <a:p>
            <a:pPr>
              <a:buNone/>
            </a:pPr>
            <a:endParaRPr lang="en-US" sz="3200" dirty="0" smtClean="0"/>
          </a:p>
          <a:p>
            <a:r>
              <a:rPr lang="en-US" sz="3200" dirty="0" smtClean="0"/>
              <a:t>John Scopes, a high school teacher, taught it anyways</a:t>
            </a:r>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flapper.jpg"/>
          <p:cNvPicPr>
            <a:picLocks noGrp="1" noChangeAspect="1"/>
          </p:cNvPicPr>
          <p:nvPr>
            <p:ph idx="1"/>
          </p:nvPr>
        </p:nvPicPr>
        <p:blipFill>
          <a:blip r:embed="rId2" cstate="print"/>
          <a:stretch>
            <a:fillRect/>
          </a:stretch>
        </p:blipFill>
        <p:spPr>
          <a:xfrm>
            <a:off x="228600" y="228600"/>
            <a:ext cx="3923873" cy="6400800"/>
          </a:xfrm>
        </p:spPr>
      </p:pic>
      <p:pic>
        <p:nvPicPr>
          <p:cNvPr id="5" name="Picture 4" descr="prohibition.jpg"/>
          <p:cNvPicPr>
            <a:picLocks noChangeAspect="1"/>
          </p:cNvPicPr>
          <p:nvPr/>
        </p:nvPicPr>
        <p:blipFill>
          <a:blip r:embed="rId3" cstate="print"/>
          <a:stretch>
            <a:fillRect/>
          </a:stretch>
        </p:blipFill>
        <p:spPr>
          <a:xfrm>
            <a:off x="4876800" y="228600"/>
            <a:ext cx="3886200" cy="64008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Stock Market crash of 1929</a:t>
            </a:r>
            <a:endParaRPr lang="en-US" dirty="0"/>
          </a:p>
        </p:txBody>
      </p:sp>
      <p:sp>
        <p:nvSpPr>
          <p:cNvPr id="3" name="Content Placeholder 2"/>
          <p:cNvSpPr>
            <a:spLocks noGrp="1"/>
          </p:cNvSpPr>
          <p:nvPr>
            <p:ph idx="1"/>
          </p:nvPr>
        </p:nvSpPr>
        <p:spPr>
          <a:xfrm>
            <a:off x="76200" y="1752600"/>
            <a:ext cx="8991600" cy="4373563"/>
          </a:xfrm>
        </p:spPr>
        <p:txBody>
          <a:bodyPr>
            <a:noAutofit/>
          </a:bodyPr>
          <a:lstStyle/>
          <a:p>
            <a:r>
              <a:rPr lang="en-US" sz="2700" dirty="0"/>
              <a:t>Business was booming, but </a:t>
            </a:r>
            <a:r>
              <a:rPr lang="en-US" sz="2700" dirty="0" smtClean="0"/>
              <a:t>investments </a:t>
            </a:r>
            <a:r>
              <a:rPr lang="en-US" sz="2700" dirty="0"/>
              <a:t>were made with </a:t>
            </a:r>
            <a:r>
              <a:rPr lang="en-US" sz="2700" dirty="0" smtClean="0"/>
              <a:t>borrowed </a:t>
            </a:r>
            <a:r>
              <a:rPr lang="en-US" sz="2700" dirty="0"/>
              <a:t>money </a:t>
            </a:r>
            <a:r>
              <a:rPr lang="en-US" sz="2700" dirty="0" smtClean="0"/>
              <a:t>(over speculation)</a:t>
            </a:r>
            <a:endParaRPr lang="en-US" sz="2700" dirty="0"/>
          </a:p>
          <a:p>
            <a:pPr lvl="1"/>
            <a:r>
              <a:rPr lang="en-US" sz="2700" dirty="0" smtClean="0"/>
              <a:t>Excessive </a:t>
            </a:r>
            <a:r>
              <a:rPr lang="en-US" sz="2700" dirty="0"/>
              <a:t>expansion of credit</a:t>
            </a:r>
          </a:p>
          <a:p>
            <a:pPr lvl="1"/>
            <a:r>
              <a:rPr lang="en-US" sz="2700" dirty="0" smtClean="0"/>
              <a:t>Business </a:t>
            </a:r>
            <a:r>
              <a:rPr lang="en-US" sz="2700" dirty="0"/>
              <a:t>failures led to </a:t>
            </a:r>
            <a:r>
              <a:rPr lang="en-US" sz="2700" dirty="0" smtClean="0"/>
              <a:t>bankruptcies</a:t>
            </a:r>
          </a:p>
          <a:p>
            <a:pPr marL="411480" lvl="1" indent="0">
              <a:buNone/>
            </a:pPr>
            <a:endParaRPr lang="en-US" sz="2700" dirty="0"/>
          </a:p>
          <a:p>
            <a:r>
              <a:rPr lang="en-US" sz="2700" dirty="0" smtClean="0"/>
              <a:t>Bank </a:t>
            </a:r>
            <a:r>
              <a:rPr lang="en-US" sz="2700" dirty="0"/>
              <a:t>deposits were </a:t>
            </a:r>
            <a:r>
              <a:rPr lang="en-US" sz="2700" dirty="0" smtClean="0"/>
              <a:t>invested </a:t>
            </a:r>
            <a:r>
              <a:rPr lang="en-US" sz="2700" dirty="0"/>
              <a:t>in </a:t>
            </a:r>
            <a:r>
              <a:rPr lang="en-US" sz="2700" dirty="0" smtClean="0"/>
              <a:t>the market</a:t>
            </a:r>
          </a:p>
          <a:p>
            <a:pPr marL="114300" indent="0">
              <a:buNone/>
            </a:pPr>
            <a:endParaRPr lang="en-US" sz="2700" dirty="0"/>
          </a:p>
          <a:p>
            <a:r>
              <a:rPr lang="en-US" sz="2700" dirty="0" smtClean="0"/>
              <a:t>When </a:t>
            </a:r>
            <a:r>
              <a:rPr lang="en-US" sz="2700" dirty="0"/>
              <a:t>the market collapsed, the </a:t>
            </a:r>
            <a:r>
              <a:rPr lang="en-US" sz="2700" dirty="0" smtClean="0"/>
              <a:t>banks </a:t>
            </a:r>
            <a:r>
              <a:rPr lang="en-US" sz="2700" dirty="0"/>
              <a:t>had no money</a:t>
            </a:r>
          </a:p>
        </p:txBody>
      </p:sp>
    </p:spTree>
    <p:extLst>
      <p:ext uri="{BB962C8B-B14F-4D97-AF65-F5344CB8AC3E}">
        <p14:creationId xmlns:p14="http://schemas.microsoft.com/office/powerpoint/2010/main" val="32430680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244</TotalTime>
  <Words>337</Words>
  <Application>Microsoft Office PowerPoint</Application>
  <PresentationFormat>On-screen Show (4:3)</PresentationFormat>
  <Paragraphs>51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Apothecary</vt:lpstr>
      <vt:lpstr>1920s and 1930s</vt:lpstr>
      <vt:lpstr>Essential understandings</vt:lpstr>
      <vt:lpstr>Mass Media and Communications</vt:lpstr>
      <vt:lpstr>PowerPoint Presentation</vt:lpstr>
      <vt:lpstr>PowerPoint Presentation</vt:lpstr>
      <vt:lpstr>Challenges to Traditional Values</vt:lpstr>
      <vt:lpstr>Scopes</vt:lpstr>
      <vt:lpstr>PowerPoint Presentation</vt:lpstr>
      <vt:lpstr>Stock Market crash of 1929</vt:lpstr>
      <vt:lpstr>Consequences of the stock market crash</vt:lpstr>
      <vt:lpstr>Causes of the great depression</vt:lpstr>
      <vt:lpstr>Causes of the great depression</vt:lpstr>
      <vt:lpstr>Causes of the great depression</vt:lpstr>
      <vt:lpstr>Impact of the great depression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1920s and 1930s</dc:title>
  <dc:creator>BHS Student</dc:creator>
  <cp:lastModifiedBy>Joseph M. Rorrer</cp:lastModifiedBy>
  <cp:revision>4</cp:revision>
  <dcterms:created xsi:type="dcterms:W3CDTF">2013-04-12T18:45:39Z</dcterms:created>
  <dcterms:modified xsi:type="dcterms:W3CDTF">2015-04-17T18:35:18Z</dcterms:modified>
</cp:coreProperties>
</file>